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257" r:id="rId3"/>
    <p:sldId id="260" r:id="rId4"/>
    <p:sldId id="258" r:id="rId5"/>
    <p:sldId id="280" r:id="rId6"/>
    <p:sldId id="304" r:id="rId7"/>
    <p:sldId id="282" r:id="rId8"/>
    <p:sldId id="302" r:id="rId9"/>
    <p:sldId id="290" r:id="rId10"/>
    <p:sldId id="283" r:id="rId11"/>
    <p:sldId id="299" r:id="rId12"/>
    <p:sldId id="293" r:id="rId13"/>
    <p:sldId id="294" r:id="rId14"/>
    <p:sldId id="295" r:id="rId15"/>
    <p:sldId id="296" r:id="rId16"/>
    <p:sldId id="297" r:id="rId17"/>
    <p:sldId id="298" r:id="rId18"/>
    <p:sldId id="301" r:id="rId19"/>
    <p:sldId id="287" r:id="rId20"/>
    <p:sldId id="291" r:id="rId21"/>
    <p:sldId id="292" r:id="rId22"/>
    <p:sldId id="289" r:id="rId23"/>
    <p:sldId id="300" r:id="rId24"/>
    <p:sldId id="288" r:id="rId25"/>
    <p:sldId id="268" r:id="rId26"/>
    <p:sldId id="269" r:id="rId27"/>
    <p:sldId id="270" r:id="rId28"/>
    <p:sldId id="271" r:id="rId29"/>
    <p:sldId id="276" r:id="rId30"/>
    <p:sldId id="277" r:id="rId31"/>
    <p:sldId id="278" r:id="rId32"/>
    <p:sldId id="279" r:id="rId33"/>
    <p:sldId id="273" r:id="rId34"/>
    <p:sldId id="274" r:id="rId35"/>
    <p:sldId id="259" r:id="rId36"/>
    <p:sldId id="275" r:id="rId37"/>
    <p:sldId id="261" r:id="rId38"/>
    <p:sldId id="26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7" autoAdjust="0"/>
    <p:restoredTop sz="94660"/>
  </p:normalViewPr>
  <p:slideViewPr>
    <p:cSldViewPr snapToGrid="0">
      <p:cViewPr varScale="1">
        <p:scale>
          <a:sx n="67" d="100"/>
          <a:sy n="67" d="100"/>
        </p:scale>
        <p:origin x="5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FCEF1B-DB3C-43D8-B9BC-0C6BA9C6F7E9}" type="datetimeFigureOut">
              <a:rPr lang="en-IN" smtClean="0"/>
              <a:t>03-03-2020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8BB5F-A10E-45FF-B6D5-DE830791EFB4}" type="slidenum">
              <a:rPr lang="en-IN" smtClean="0"/>
              <a:t>‹#›</a:t>
            </a:fld>
            <a:endParaRPr lang="en-IN"/>
          </a:p>
        </p:txBody>
      </p:sp>
    </p:spTree>
    <p:extLst>
      <p:ext uri="{BB962C8B-B14F-4D97-AF65-F5344CB8AC3E}">
        <p14:creationId xmlns:p14="http://schemas.microsoft.com/office/powerpoint/2010/main" val="126882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47EB9E4-9F83-4DF4-9344-ED828E6A97C2}" type="datetime1">
              <a:rPr lang="en-IN" smtClean="0"/>
              <a:t>03-03-2020</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E405565-2238-423B-94E5-F7F2C53F0CF2}"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19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524DCD-ECC0-4074-A656-80922C8E7BF3}" type="datetime1">
              <a:rPr lang="en-IN" smtClean="0"/>
              <a:t>03-03-2020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05565-2238-423B-94E5-F7F2C53F0CF2}" type="slidenum">
              <a:rPr lang="en-IN" smtClean="0"/>
              <a:t>‹#›</a:t>
            </a:fld>
            <a:endParaRPr lang="en-IN"/>
          </a:p>
        </p:txBody>
      </p:sp>
    </p:spTree>
    <p:extLst>
      <p:ext uri="{BB962C8B-B14F-4D97-AF65-F5344CB8AC3E}">
        <p14:creationId xmlns:p14="http://schemas.microsoft.com/office/powerpoint/2010/main" val="2155317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15C6F4-1061-4DE7-B4F5-B80C1EEE1787}" type="datetime1">
              <a:rPr lang="en-IN" smtClean="0"/>
              <a:t>03-03-2020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05565-2238-423B-94E5-F7F2C53F0CF2}" type="slidenum">
              <a:rPr lang="en-IN" smtClean="0"/>
              <a:t>‹#›</a:t>
            </a:fld>
            <a:endParaRPr lang="en-IN"/>
          </a:p>
        </p:txBody>
      </p:sp>
    </p:spTree>
    <p:extLst>
      <p:ext uri="{BB962C8B-B14F-4D97-AF65-F5344CB8AC3E}">
        <p14:creationId xmlns:p14="http://schemas.microsoft.com/office/powerpoint/2010/main" val="3185852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888392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377027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A3391D-B095-445B-9C41-0C01414FE565}" type="datetime1">
              <a:rPr lang="en-IN" smtClean="0"/>
              <a:t>03-03-2020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05565-2238-423B-94E5-F7F2C53F0CF2}" type="slidenum">
              <a:rPr lang="en-IN" smtClean="0"/>
              <a:t>‹#›</a:t>
            </a:fld>
            <a:endParaRPr lang="en-IN"/>
          </a:p>
        </p:txBody>
      </p:sp>
    </p:spTree>
    <p:extLst>
      <p:ext uri="{BB962C8B-B14F-4D97-AF65-F5344CB8AC3E}">
        <p14:creationId xmlns:p14="http://schemas.microsoft.com/office/powerpoint/2010/main" val="2231286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4170D48-7D3C-4716-9C8B-5078136324B0}" type="datetime1">
              <a:rPr lang="en-IN" smtClean="0"/>
              <a:t>03-03-2020</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E405565-2238-423B-94E5-F7F2C53F0CF2}"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04208329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61635E-8661-4949-A057-927169667E50}" type="datetime1">
              <a:rPr lang="en-IN" smtClean="0"/>
              <a:t>03-03-2020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405565-2238-423B-94E5-F7F2C53F0CF2}" type="slidenum">
              <a:rPr lang="en-IN" smtClean="0"/>
              <a:t>‹#›</a:t>
            </a:fld>
            <a:endParaRPr lang="en-IN"/>
          </a:p>
        </p:txBody>
      </p:sp>
    </p:spTree>
    <p:extLst>
      <p:ext uri="{BB962C8B-B14F-4D97-AF65-F5344CB8AC3E}">
        <p14:creationId xmlns:p14="http://schemas.microsoft.com/office/powerpoint/2010/main" val="21770447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58F4-826C-4B3C-AE6E-EE7FA1A26FEE}" type="datetime1">
              <a:rPr lang="en-IN" smtClean="0"/>
              <a:t>03-03-2020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E405565-2238-423B-94E5-F7F2C53F0CF2}" type="slidenum">
              <a:rPr lang="en-IN" smtClean="0"/>
              <a:t>‹#›</a:t>
            </a:fld>
            <a:endParaRPr lang="en-IN"/>
          </a:p>
        </p:txBody>
      </p:sp>
    </p:spTree>
    <p:extLst>
      <p:ext uri="{BB962C8B-B14F-4D97-AF65-F5344CB8AC3E}">
        <p14:creationId xmlns:p14="http://schemas.microsoft.com/office/powerpoint/2010/main" val="418286872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FE48F-1798-4F15-8F83-6EC0F5B814A1}" type="datetime1">
              <a:rPr lang="en-IN" smtClean="0"/>
              <a:t>03-03-2020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E405565-2238-423B-94E5-F7F2C53F0CF2}" type="slidenum">
              <a:rPr lang="en-IN" smtClean="0"/>
              <a:t>‹#›</a:t>
            </a:fld>
            <a:endParaRPr lang="en-IN"/>
          </a:p>
        </p:txBody>
      </p:sp>
    </p:spTree>
    <p:extLst>
      <p:ext uri="{BB962C8B-B14F-4D97-AF65-F5344CB8AC3E}">
        <p14:creationId xmlns:p14="http://schemas.microsoft.com/office/powerpoint/2010/main" val="11623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FBA4E3-601E-4612-8C6E-5E263975C32A}" type="datetime1">
              <a:rPr lang="en-IN" smtClean="0"/>
              <a:t>03-03-2020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E405565-2238-423B-94E5-F7F2C53F0CF2}" type="slidenum">
              <a:rPr lang="en-IN" smtClean="0"/>
              <a:t>‹#›</a:t>
            </a:fld>
            <a:endParaRPr lang="en-IN"/>
          </a:p>
        </p:txBody>
      </p:sp>
    </p:spTree>
    <p:extLst>
      <p:ext uri="{BB962C8B-B14F-4D97-AF65-F5344CB8AC3E}">
        <p14:creationId xmlns:p14="http://schemas.microsoft.com/office/powerpoint/2010/main" val="132141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7DBF98ED-6F08-4CFC-AACB-78FA75A524D6}" type="datetime1">
              <a:rPr lang="en-IN" smtClean="0"/>
              <a:t>03-03-2020</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0E405565-2238-423B-94E5-F7F2C53F0CF2}"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9973642"/>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8DD3D4D3-8253-4C0B-96FA-9DD99B279A49}" type="datetime1">
              <a:rPr lang="en-IN" smtClean="0"/>
              <a:t>03-03-2020</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0E405565-2238-423B-94E5-F7F2C53F0CF2}" type="slidenum">
              <a:rPr lang="en-IN" smtClean="0"/>
              <a:t>‹#›</a:t>
            </a:fld>
            <a:endParaRPr lang="en-IN"/>
          </a:p>
        </p:txBody>
      </p:sp>
    </p:spTree>
    <p:extLst>
      <p:ext uri="{BB962C8B-B14F-4D97-AF65-F5344CB8AC3E}">
        <p14:creationId xmlns:p14="http://schemas.microsoft.com/office/powerpoint/2010/main" val="2671285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D830098-80E1-4591-9438-2D68744F6771}" type="datetime1">
              <a:rPr lang="en-IN" smtClean="0"/>
              <a:t>03-03-2020</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E405565-2238-423B-94E5-F7F2C53F0CF2}" type="slidenum">
              <a:rPr lang="en-IN" smtClean="0"/>
              <a:t>‹#›</a:t>
            </a:fld>
            <a:endParaRPr lang="en-I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97765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buslocation-d0065.firebaseio.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0E7C-B54D-4FCD-92D7-EE93F8AC83BD}"/>
              </a:ext>
            </a:extLst>
          </p:cNvPr>
          <p:cNvSpPr>
            <a:spLocks noGrp="1"/>
          </p:cNvSpPr>
          <p:nvPr>
            <p:ph type="ctrTitle"/>
          </p:nvPr>
        </p:nvSpPr>
        <p:spPr>
          <a:xfrm>
            <a:off x="936791" y="689164"/>
            <a:ext cx="10318418" cy="4394988"/>
          </a:xfrm>
        </p:spPr>
        <p:txBody>
          <a:bodyPr/>
          <a:lstStyle/>
          <a:p>
            <a:r>
              <a:rPr lang="en-IN" sz="5400" dirty="0"/>
              <a:t>Live Bus Tracking and Intelligence in Estimation of Stop Arrival Times</a:t>
            </a:r>
            <a:endParaRPr lang="en-IN" sz="3600" dirty="0"/>
          </a:p>
        </p:txBody>
      </p:sp>
      <p:sp>
        <p:nvSpPr>
          <p:cNvPr id="3" name="Subtitle 2">
            <a:extLst>
              <a:ext uri="{FF2B5EF4-FFF2-40B4-BE49-F238E27FC236}">
                <a16:creationId xmlns:a16="http://schemas.microsoft.com/office/drawing/2014/main" id="{FC15E3CD-6D55-4ED4-A23E-79DFDA6AB5FC}"/>
              </a:ext>
            </a:extLst>
          </p:cNvPr>
          <p:cNvSpPr>
            <a:spLocks noGrp="1"/>
          </p:cNvSpPr>
          <p:nvPr>
            <p:ph type="subTitle" idx="1"/>
          </p:nvPr>
        </p:nvSpPr>
        <p:spPr>
          <a:xfrm>
            <a:off x="1524000" y="4700318"/>
            <a:ext cx="9144000" cy="1675361"/>
          </a:xfrm>
        </p:spPr>
        <p:txBody>
          <a:bodyPr>
            <a:normAutofit/>
          </a:bodyPr>
          <a:lstStyle/>
          <a:p>
            <a:pPr algn="l"/>
            <a:r>
              <a:rPr lang="en-IN" sz="2400" dirty="0"/>
              <a:t>By:</a:t>
            </a:r>
          </a:p>
          <a:p>
            <a:pPr algn="l"/>
            <a:r>
              <a:rPr lang="en-IN" sz="2400" dirty="0"/>
              <a:t>sanathan narayanan – 17bce1094</a:t>
            </a:r>
          </a:p>
          <a:p>
            <a:pPr algn="l"/>
            <a:r>
              <a:rPr lang="en-IN" sz="2400" dirty="0"/>
              <a:t>S Srihari – 17BCE1308</a:t>
            </a:r>
          </a:p>
        </p:txBody>
      </p:sp>
      <p:sp>
        <p:nvSpPr>
          <p:cNvPr id="4" name="Slide Number Placeholder 3">
            <a:extLst>
              <a:ext uri="{FF2B5EF4-FFF2-40B4-BE49-F238E27FC236}">
                <a16:creationId xmlns:a16="http://schemas.microsoft.com/office/drawing/2014/main" id="{EDB82E87-8001-4E25-9A78-D4F7EC7D1E79}"/>
              </a:ext>
            </a:extLst>
          </p:cNvPr>
          <p:cNvSpPr>
            <a:spLocks noGrp="1"/>
          </p:cNvSpPr>
          <p:nvPr>
            <p:ph type="sldNum" sz="quarter" idx="12"/>
          </p:nvPr>
        </p:nvSpPr>
        <p:spPr/>
        <p:txBody>
          <a:bodyPr/>
          <a:lstStyle/>
          <a:p>
            <a:fld id="{0E405565-2238-423B-94E5-F7F2C53F0CF2}" type="slidenum">
              <a:rPr lang="en-IN" smtClean="0"/>
              <a:t>1</a:t>
            </a:fld>
            <a:endParaRPr lang="en-IN" dirty="0"/>
          </a:p>
        </p:txBody>
      </p:sp>
    </p:spTree>
    <p:extLst>
      <p:ext uri="{BB962C8B-B14F-4D97-AF65-F5344CB8AC3E}">
        <p14:creationId xmlns:p14="http://schemas.microsoft.com/office/powerpoint/2010/main" val="1126238253"/>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E39D-B427-4E6F-9C7E-3ECF9C27532A}"/>
              </a:ext>
            </a:extLst>
          </p:cNvPr>
          <p:cNvSpPr>
            <a:spLocks noGrp="1"/>
          </p:cNvSpPr>
          <p:nvPr>
            <p:ph type="title"/>
          </p:nvPr>
        </p:nvSpPr>
        <p:spPr/>
        <p:txBody>
          <a:bodyPr/>
          <a:lstStyle/>
          <a:p>
            <a:r>
              <a:rPr lang="en-IN" dirty="0"/>
              <a:t>7 Layers used in this project:</a:t>
            </a:r>
          </a:p>
        </p:txBody>
      </p:sp>
      <p:sp>
        <p:nvSpPr>
          <p:cNvPr id="3" name="Content Placeholder 2">
            <a:extLst>
              <a:ext uri="{FF2B5EF4-FFF2-40B4-BE49-F238E27FC236}">
                <a16:creationId xmlns:a16="http://schemas.microsoft.com/office/drawing/2014/main" id="{D9AA66A6-B771-4445-A070-6A0B0E3A498A}"/>
              </a:ext>
            </a:extLst>
          </p:cNvPr>
          <p:cNvSpPr>
            <a:spLocks noGrp="1"/>
          </p:cNvSpPr>
          <p:nvPr>
            <p:ph idx="1"/>
          </p:nvPr>
        </p:nvSpPr>
        <p:spPr>
          <a:xfrm>
            <a:off x="1251678" y="1347537"/>
            <a:ext cx="10178322" cy="5373938"/>
          </a:xfrm>
        </p:spPr>
        <p:txBody>
          <a:bodyPr>
            <a:normAutofit/>
          </a:bodyPr>
          <a:lstStyle/>
          <a:p>
            <a:pPr marL="457200" indent="-457200">
              <a:buFont typeface="+mj-lt"/>
              <a:buAutoNum type="arabicPeriod"/>
            </a:pPr>
            <a:r>
              <a:rPr lang="en-IN" b="1" dirty="0"/>
              <a:t>Layer 1: The Things Layer:</a:t>
            </a:r>
          </a:p>
          <a:p>
            <a:r>
              <a:rPr lang="en-IN" dirty="0"/>
              <a:t>This layer of IoT comprises of devices, sensors and controllers – GPS Module, Raspberry Pi, Smartphones</a:t>
            </a:r>
          </a:p>
          <a:p>
            <a:pPr marL="0" indent="0">
              <a:buNone/>
            </a:pPr>
            <a:r>
              <a:rPr lang="en-IN" b="1" dirty="0"/>
              <a:t>2.    Layer 2: Connectivity Layer:</a:t>
            </a:r>
          </a:p>
          <a:p>
            <a:pPr lvl="0">
              <a:buClr>
                <a:srgbClr val="2A1A00"/>
              </a:buClr>
            </a:pPr>
            <a:r>
              <a:rPr lang="en-IN" dirty="0">
                <a:solidFill>
                  <a:prstClr val="black">
                    <a:lumMod val="65000"/>
                    <a:lumOff val="35000"/>
                  </a:prstClr>
                </a:solidFill>
              </a:rPr>
              <a:t>This layer </a:t>
            </a:r>
            <a:r>
              <a:rPr lang="en-IN" dirty="0"/>
              <a:t>defines the various communication protocols and networks used for connectivity</a:t>
            </a:r>
            <a:endParaRPr lang="en-IN" sz="2800" dirty="0"/>
          </a:p>
          <a:p>
            <a:pPr lvl="0">
              <a:buClr>
                <a:srgbClr val="2A1A00"/>
              </a:buClr>
            </a:pPr>
            <a:r>
              <a:rPr lang="en-IN" dirty="0"/>
              <a:t>We use Wi-Fi to connect Raspberry Pi to connect to Firebase cloud via internet</a:t>
            </a:r>
          </a:p>
          <a:p>
            <a:pPr marL="0" lvl="0" indent="0">
              <a:buClr>
                <a:srgbClr val="2A1A00"/>
              </a:buClr>
              <a:buNone/>
            </a:pPr>
            <a:r>
              <a:rPr lang="en-IN" b="1" dirty="0"/>
              <a:t>3.    Layer 3: Global Infrastructure Layer:</a:t>
            </a:r>
          </a:p>
          <a:p>
            <a:pPr>
              <a:buClr>
                <a:srgbClr val="2A1A00"/>
              </a:buClr>
            </a:pPr>
            <a:r>
              <a:rPr lang="en-IN" dirty="0"/>
              <a:t>This layer is typically implemented in cloud infrastructure.</a:t>
            </a:r>
          </a:p>
          <a:p>
            <a:pPr>
              <a:buClr>
                <a:srgbClr val="2A1A00"/>
              </a:buClr>
            </a:pPr>
            <a:r>
              <a:rPr lang="en-IN" dirty="0"/>
              <a:t>We use Google’s Firebase for Cloud Storage purposes as firebase is easy &amp; free to use (at least to a specific number of reads/writes)</a:t>
            </a:r>
          </a:p>
          <a:p>
            <a:pPr marL="0" indent="0">
              <a:buClr>
                <a:srgbClr val="2A1A00"/>
              </a:buClr>
              <a:buNone/>
            </a:pPr>
            <a:r>
              <a:rPr lang="en-IN" b="1" dirty="0"/>
              <a:t>4.    Layer 4: Data Ingestion Layer:</a:t>
            </a:r>
          </a:p>
          <a:p>
            <a:pPr>
              <a:buClr>
                <a:srgbClr val="2A1A00"/>
              </a:buClr>
            </a:pPr>
            <a:r>
              <a:rPr lang="en-IN" dirty="0"/>
              <a:t>This includes bigdata, cleansing, streaming and storage of data.</a:t>
            </a:r>
          </a:p>
          <a:p>
            <a:pPr>
              <a:buClr>
                <a:srgbClr val="2A1A00"/>
              </a:buClr>
            </a:pPr>
            <a:r>
              <a:rPr lang="en-IN" dirty="0"/>
              <a:t>We manage the data in a real time database in Firebase Cloud</a:t>
            </a:r>
          </a:p>
          <a:p>
            <a:pPr>
              <a:buClr>
                <a:srgbClr val="2A1A00"/>
              </a:buClr>
            </a:pPr>
            <a:endParaRPr lang="en-IN" dirty="0"/>
          </a:p>
        </p:txBody>
      </p:sp>
      <p:sp>
        <p:nvSpPr>
          <p:cNvPr id="4" name="Slide Number Placeholder 3">
            <a:extLst>
              <a:ext uri="{FF2B5EF4-FFF2-40B4-BE49-F238E27FC236}">
                <a16:creationId xmlns:a16="http://schemas.microsoft.com/office/drawing/2014/main" id="{0FF4B69C-75E9-4929-B81B-0A15AF943ECB}"/>
              </a:ext>
            </a:extLst>
          </p:cNvPr>
          <p:cNvSpPr>
            <a:spLocks noGrp="1"/>
          </p:cNvSpPr>
          <p:nvPr>
            <p:ph type="sldNum" sz="quarter" idx="12"/>
          </p:nvPr>
        </p:nvSpPr>
        <p:spPr/>
        <p:txBody>
          <a:bodyPr/>
          <a:lstStyle/>
          <a:p>
            <a:fld id="{0E405565-2238-423B-94E5-F7F2C53F0CF2}" type="slidenum">
              <a:rPr lang="en-IN" smtClean="0"/>
              <a:t>10</a:t>
            </a:fld>
            <a:endParaRPr lang="en-IN"/>
          </a:p>
        </p:txBody>
      </p:sp>
    </p:spTree>
    <p:extLst>
      <p:ext uri="{BB962C8B-B14F-4D97-AF65-F5344CB8AC3E}">
        <p14:creationId xmlns:p14="http://schemas.microsoft.com/office/powerpoint/2010/main" val="227889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E39D-B427-4E6F-9C7E-3ECF9C27532A}"/>
              </a:ext>
            </a:extLst>
          </p:cNvPr>
          <p:cNvSpPr>
            <a:spLocks noGrp="1"/>
          </p:cNvSpPr>
          <p:nvPr>
            <p:ph type="title"/>
          </p:nvPr>
        </p:nvSpPr>
        <p:spPr/>
        <p:txBody>
          <a:bodyPr>
            <a:normAutofit/>
          </a:bodyPr>
          <a:lstStyle/>
          <a:p>
            <a:r>
              <a:rPr lang="en-IN" sz="4800" dirty="0"/>
              <a:t>7 Layers used in this project </a:t>
            </a:r>
            <a:r>
              <a:rPr lang="en-IN" sz="4800" dirty="0" err="1"/>
              <a:t>cont</a:t>
            </a:r>
            <a:r>
              <a:rPr lang="en-IN" sz="4800" dirty="0"/>
              <a:t>:</a:t>
            </a:r>
          </a:p>
        </p:txBody>
      </p:sp>
      <p:sp>
        <p:nvSpPr>
          <p:cNvPr id="3" name="Content Placeholder 2">
            <a:extLst>
              <a:ext uri="{FF2B5EF4-FFF2-40B4-BE49-F238E27FC236}">
                <a16:creationId xmlns:a16="http://schemas.microsoft.com/office/drawing/2014/main" id="{D9AA66A6-B771-4445-A070-6A0B0E3A498A}"/>
              </a:ext>
            </a:extLst>
          </p:cNvPr>
          <p:cNvSpPr>
            <a:spLocks noGrp="1"/>
          </p:cNvSpPr>
          <p:nvPr>
            <p:ph idx="1"/>
          </p:nvPr>
        </p:nvSpPr>
        <p:spPr>
          <a:xfrm>
            <a:off x="1251678" y="1347537"/>
            <a:ext cx="10178322" cy="5373938"/>
          </a:xfrm>
        </p:spPr>
        <p:txBody>
          <a:bodyPr>
            <a:normAutofit/>
          </a:bodyPr>
          <a:lstStyle/>
          <a:p>
            <a:pPr marL="457200" indent="-457200">
              <a:buClr>
                <a:srgbClr val="2A1A00"/>
              </a:buClr>
              <a:buAutoNum type="arabicPeriod" startAt="5"/>
            </a:pPr>
            <a:r>
              <a:rPr lang="en-IN" b="1" dirty="0"/>
              <a:t>Layer 5: Data Analysis Layer:</a:t>
            </a:r>
          </a:p>
          <a:p>
            <a:pPr>
              <a:buClr>
                <a:srgbClr val="2A1A00"/>
              </a:buClr>
            </a:pPr>
            <a:r>
              <a:rPr lang="en-IN" dirty="0"/>
              <a:t>This layer relates to data reporting, mining, machine learning etc.</a:t>
            </a:r>
          </a:p>
          <a:p>
            <a:pPr>
              <a:buClr>
                <a:srgbClr val="2A1A00"/>
              </a:buClr>
            </a:pPr>
            <a:r>
              <a:rPr lang="en-IN" dirty="0"/>
              <a:t>We use Machine Learning concept to predict the ETA of the bus stops, using few custom simulations.</a:t>
            </a:r>
          </a:p>
          <a:p>
            <a:pPr marL="457200" indent="-457200">
              <a:buClr>
                <a:srgbClr val="2A1A00"/>
              </a:buClr>
              <a:buAutoNum type="arabicPeriod" startAt="6"/>
            </a:pPr>
            <a:r>
              <a:rPr lang="en-IN" b="1" dirty="0"/>
              <a:t>Layer 6: The Application Layer:</a:t>
            </a:r>
          </a:p>
          <a:p>
            <a:pPr>
              <a:buClr>
                <a:srgbClr val="2A1A00"/>
              </a:buClr>
            </a:pPr>
            <a:r>
              <a:rPr lang="en-IN" dirty="0"/>
              <a:t>This layer comprises of the custom applications that is actually making use of the things data.</a:t>
            </a:r>
          </a:p>
          <a:p>
            <a:pPr>
              <a:buClr>
                <a:srgbClr val="2A1A00"/>
              </a:buClr>
            </a:pPr>
            <a:r>
              <a:rPr lang="en-IN" dirty="0"/>
              <a:t>Here, we have created a Cross Platform app using React Native which can work on both Android &amp; IOS.</a:t>
            </a:r>
          </a:p>
          <a:p>
            <a:pPr>
              <a:buClr>
                <a:srgbClr val="2A1A00"/>
              </a:buClr>
            </a:pPr>
            <a:r>
              <a:rPr lang="en-IN" dirty="0"/>
              <a:t>This app provides user friendly interface with simple &amp; aesthetic design.</a:t>
            </a:r>
          </a:p>
          <a:p>
            <a:pPr marL="0" indent="0">
              <a:buClr>
                <a:srgbClr val="2A1A00"/>
              </a:buClr>
              <a:buNone/>
            </a:pPr>
            <a:r>
              <a:rPr lang="en-IN" b="1" dirty="0"/>
              <a:t>7.    Layer 7: People and Process Layer:</a:t>
            </a:r>
          </a:p>
          <a:p>
            <a:pPr>
              <a:buClr>
                <a:srgbClr val="2A1A00"/>
              </a:buClr>
            </a:pPr>
            <a:r>
              <a:rPr lang="en-IN" dirty="0"/>
              <a:t>This includes people, businesses, collaboration and decision making based on the information derived from IoT computing.</a:t>
            </a:r>
          </a:p>
          <a:p>
            <a:pPr>
              <a:buClr>
                <a:srgbClr val="2A1A00"/>
              </a:buClr>
            </a:pPr>
            <a:r>
              <a:rPr lang="en-IN" dirty="0"/>
              <a:t>The users of this project would be Students &amp; Professors using the College Bus facility</a:t>
            </a:r>
          </a:p>
        </p:txBody>
      </p:sp>
      <p:sp>
        <p:nvSpPr>
          <p:cNvPr id="4" name="Slide Number Placeholder 3">
            <a:extLst>
              <a:ext uri="{FF2B5EF4-FFF2-40B4-BE49-F238E27FC236}">
                <a16:creationId xmlns:a16="http://schemas.microsoft.com/office/drawing/2014/main" id="{0FF4B69C-75E9-4929-B81B-0A15AF943ECB}"/>
              </a:ext>
            </a:extLst>
          </p:cNvPr>
          <p:cNvSpPr>
            <a:spLocks noGrp="1"/>
          </p:cNvSpPr>
          <p:nvPr>
            <p:ph type="sldNum" sz="quarter" idx="12"/>
          </p:nvPr>
        </p:nvSpPr>
        <p:spPr/>
        <p:txBody>
          <a:bodyPr/>
          <a:lstStyle/>
          <a:p>
            <a:fld id="{0E405565-2238-423B-94E5-F7F2C53F0CF2}" type="slidenum">
              <a:rPr lang="en-IN" smtClean="0"/>
              <a:t>11</a:t>
            </a:fld>
            <a:endParaRPr lang="en-IN" dirty="0"/>
          </a:p>
        </p:txBody>
      </p:sp>
    </p:spTree>
    <p:extLst>
      <p:ext uri="{BB962C8B-B14F-4D97-AF65-F5344CB8AC3E}">
        <p14:creationId xmlns:p14="http://schemas.microsoft.com/office/powerpoint/2010/main" val="1377321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7C40-18E8-4ADF-8045-20395E6BCD47}"/>
              </a:ext>
            </a:extLst>
          </p:cNvPr>
          <p:cNvSpPr>
            <a:spLocks noGrp="1"/>
          </p:cNvSpPr>
          <p:nvPr>
            <p:ph type="title"/>
          </p:nvPr>
        </p:nvSpPr>
        <p:spPr/>
        <p:txBody>
          <a:bodyPr/>
          <a:lstStyle/>
          <a:p>
            <a:r>
              <a:rPr lang="en-IN" dirty="0"/>
              <a:t>Hardware Interfacing</a:t>
            </a:r>
          </a:p>
        </p:txBody>
      </p:sp>
      <p:sp>
        <p:nvSpPr>
          <p:cNvPr id="4" name="Slide Number Placeholder 3">
            <a:extLst>
              <a:ext uri="{FF2B5EF4-FFF2-40B4-BE49-F238E27FC236}">
                <a16:creationId xmlns:a16="http://schemas.microsoft.com/office/drawing/2014/main" id="{FDF920A1-7851-4F45-9BAE-3B08AE499867}"/>
              </a:ext>
            </a:extLst>
          </p:cNvPr>
          <p:cNvSpPr>
            <a:spLocks noGrp="1"/>
          </p:cNvSpPr>
          <p:nvPr>
            <p:ph type="sldNum" sz="quarter" idx="12"/>
          </p:nvPr>
        </p:nvSpPr>
        <p:spPr/>
        <p:txBody>
          <a:bodyPr/>
          <a:lstStyle/>
          <a:p>
            <a:fld id="{0E405565-2238-423B-94E5-F7F2C53F0CF2}" type="slidenum">
              <a:rPr lang="en-IN" smtClean="0"/>
              <a:t>12</a:t>
            </a:fld>
            <a:endParaRPr lang="en-IN"/>
          </a:p>
        </p:txBody>
      </p:sp>
      <p:sp>
        <p:nvSpPr>
          <p:cNvPr id="5" name="Rectangle 4">
            <a:extLst>
              <a:ext uri="{FF2B5EF4-FFF2-40B4-BE49-F238E27FC236}">
                <a16:creationId xmlns:a16="http://schemas.microsoft.com/office/drawing/2014/main" id="{5E6FB2BB-4138-4C0B-A4F8-81FF054A48D3}"/>
              </a:ext>
            </a:extLst>
          </p:cNvPr>
          <p:cNvSpPr/>
          <p:nvPr/>
        </p:nvSpPr>
        <p:spPr>
          <a:xfrm>
            <a:off x="1332481" y="1292539"/>
            <a:ext cx="5008358" cy="707886"/>
          </a:xfrm>
          <a:prstGeom prst="rect">
            <a:avLst/>
          </a:prstGeom>
          <a:noFill/>
        </p:spPr>
        <p:txBody>
          <a:bodyPr wrap="none" lIns="91440" tIns="45720" rIns="91440" bIns="45720">
            <a:spAutoFit/>
          </a:bodyPr>
          <a:lstStyle/>
          <a:p>
            <a:pPr algn="ctr"/>
            <a:r>
              <a:rPr lang="en-IN"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Interfacing Diagram</a:t>
            </a:r>
          </a:p>
        </p:txBody>
      </p:sp>
      <p:pic>
        <p:nvPicPr>
          <p:cNvPr id="6" name="Picture 5">
            <a:extLst>
              <a:ext uri="{FF2B5EF4-FFF2-40B4-BE49-F238E27FC236}">
                <a16:creationId xmlns:a16="http://schemas.microsoft.com/office/drawing/2014/main" id="{551498C5-24D9-4E5A-8951-498AD4D331E1}"/>
              </a:ext>
            </a:extLst>
          </p:cNvPr>
          <p:cNvPicPr>
            <a:picLocks noChangeAspect="1"/>
          </p:cNvPicPr>
          <p:nvPr/>
        </p:nvPicPr>
        <p:blipFill>
          <a:blip r:embed="rId2"/>
          <a:stretch>
            <a:fillRect/>
          </a:stretch>
        </p:blipFill>
        <p:spPr>
          <a:xfrm>
            <a:off x="5021958" y="2000425"/>
            <a:ext cx="6678753" cy="4306860"/>
          </a:xfrm>
          <a:prstGeom prst="rect">
            <a:avLst/>
          </a:prstGeom>
        </p:spPr>
      </p:pic>
      <p:pic>
        <p:nvPicPr>
          <p:cNvPr id="1026" name="Picture 2" descr="Image result for raspberry pi pin diagram">
            <a:extLst>
              <a:ext uri="{FF2B5EF4-FFF2-40B4-BE49-F238E27FC236}">
                <a16:creationId xmlns:a16="http://schemas.microsoft.com/office/drawing/2014/main" id="{5B47AD0B-BB74-4838-8CBC-428BDBE59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153971" y="3498012"/>
            <a:ext cx="4632413" cy="181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1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7C40-18E8-4ADF-8045-20395E6BCD47}"/>
              </a:ext>
            </a:extLst>
          </p:cNvPr>
          <p:cNvSpPr>
            <a:spLocks noGrp="1"/>
          </p:cNvSpPr>
          <p:nvPr>
            <p:ph type="title"/>
          </p:nvPr>
        </p:nvSpPr>
        <p:spPr/>
        <p:txBody>
          <a:bodyPr>
            <a:normAutofit/>
          </a:bodyPr>
          <a:lstStyle/>
          <a:p>
            <a:r>
              <a:rPr lang="en-IN" sz="4400" dirty="0"/>
              <a:t>Hardware Interfacing – GPS Module</a:t>
            </a:r>
          </a:p>
        </p:txBody>
      </p:sp>
      <p:sp>
        <p:nvSpPr>
          <p:cNvPr id="4" name="Slide Number Placeholder 3">
            <a:extLst>
              <a:ext uri="{FF2B5EF4-FFF2-40B4-BE49-F238E27FC236}">
                <a16:creationId xmlns:a16="http://schemas.microsoft.com/office/drawing/2014/main" id="{FDF920A1-7851-4F45-9BAE-3B08AE499867}"/>
              </a:ext>
            </a:extLst>
          </p:cNvPr>
          <p:cNvSpPr>
            <a:spLocks noGrp="1"/>
          </p:cNvSpPr>
          <p:nvPr>
            <p:ph type="sldNum" sz="quarter" idx="12"/>
          </p:nvPr>
        </p:nvSpPr>
        <p:spPr/>
        <p:txBody>
          <a:bodyPr/>
          <a:lstStyle/>
          <a:p>
            <a:fld id="{0E405565-2238-423B-94E5-F7F2C53F0CF2}" type="slidenum">
              <a:rPr lang="en-IN" smtClean="0"/>
              <a:t>13</a:t>
            </a:fld>
            <a:endParaRPr lang="en-IN"/>
          </a:p>
        </p:txBody>
      </p:sp>
      <p:sp>
        <p:nvSpPr>
          <p:cNvPr id="3" name="Rectangle 2">
            <a:extLst>
              <a:ext uri="{FF2B5EF4-FFF2-40B4-BE49-F238E27FC236}">
                <a16:creationId xmlns:a16="http://schemas.microsoft.com/office/drawing/2014/main" id="{D111695B-8FAF-49B5-8152-072B9C0818BF}"/>
              </a:ext>
            </a:extLst>
          </p:cNvPr>
          <p:cNvSpPr/>
          <p:nvPr/>
        </p:nvSpPr>
        <p:spPr>
          <a:xfrm>
            <a:off x="1043433" y="1397357"/>
            <a:ext cx="10594812" cy="4401205"/>
          </a:xfrm>
          <a:prstGeom prst="rect">
            <a:avLst/>
          </a:prstGeom>
        </p:spPr>
        <p:txBody>
          <a:bodyPr wrap="square">
            <a:spAutoFit/>
          </a:bodyPr>
          <a:lstStyle/>
          <a:p>
            <a:pPr marL="285750" indent="-285750" algn="just">
              <a:buFont typeface="Wingdings" panose="05000000000000000000" pitchFamily="2" charset="2"/>
              <a:buChar char="Ø"/>
            </a:pPr>
            <a:r>
              <a:rPr lang="en-IN" sz="2000" dirty="0">
                <a:solidFill>
                  <a:srgbClr val="333333"/>
                </a:solidFill>
                <a:latin typeface="Roboto"/>
              </a:rPr>
              <a:t>The signals received from the satellites and ground stations contain time stamps of the time when the signals were transmitted. </a:t>
            </a:r>
          </a:p>
          <a:p>
            <a:pPr marL="285750" indent="-285750" algn="just">
              <a:buFont typeface="Wingdings" panose="05000000000000000000" pitchFamily="2" charset="2"/>
              <a:buChar char="Ø"/>
            </a:pPr>
            <a:endParaRPr lang="en-IN" sz="2000" dirty="0">
              <a:solidFill>
                <a:srgbClr val="333333"/>
              </a:solidFill>
              <a:latin typeface="Roboto"/>
            </a:endParaRPr>
          </a:p>
          <a:p>
            <a:pPr marL="285750" indent="-285750" algn="just">
              <a:buFont typeface="Wingdings" panose="05000000000000000000" pitchFamily="2" charset="2"/>
              <a:buChar char="Ø"/>
            </a:pPr>
            <a:r>
              <a:rPr lang="en-IN" sz="2000" dirty="0">
                <a:solidFill>
                  <a:srgbClr val="333333"/>
                </a:solidFill>
                <a:latin typeface="Roboto"/>
              </a:rPr>
              <a:t>By calculating the difference between the time when the signal was transmitted and the time when the signal was received. Using the speed of the signal, the distance between the satellites and the GPS receiver can be determined using a simple formula for distance using speed and time.</a:t>
            </a:r>
          </a:p>
          <a:p>
            <a:pPr marL="285750" indent="-285750" algn="just">
              <a:buFont typeface="Wingdings" panose="05000000000000000000" pitchFamily="2" charset="2"/>
              <a:buChar char="Ø"/>
            </a:pPr>
            <a:endParaRPr lang="en-IN" sz="2000" dirty="0">
              <a:solidFill>
                <a:srgbClr val="333333"/>
              </a:solidFill>
              <a:latin typeface="Roboto"/>
            </a:endParaRPr>
          </a:p>
          <a:p>
            <a:pPr marL="285750" indent="-285750" algn="just">
              <a:buFont typeface="Wingdings" panose="05000000000000000000" pitchFamily="2" charset="2"/>
              <a:buChar char="Ø"/>
            </a:pPr>
            <a:r>
              <a:rPr lang="en-IN" sz="2000" dirty="0">
                <a:solidFill>
                  <a:srgbClr val="333333"/>
                </a:solidFill>
                <a:latin typeface="Roboto"/>
              </a:rPr>
              <a:t>Using information from 3 or more satellites, the exact position of the GPS can be triangulated.</a:t>
            </a:r>
          </a:p>
          <a:p>
            <a:pPr marL="285750" indent="-285750" algn="just">
              <a:buFont typeface="Wingdings" panose="05000000000000000000" pitchFamily="2" charset="2"/>
              <a:buChar char="Ø"/>
            </a:pPr>
            <a:endParaRPr lang="en-IN" sz="2000" dirty="0">
              <a:solidFill>
                <a:srgbClr val="333333"/>
              </a:solidFill>
              <a:latin typeface="Roboto"/>
            </a:endParaRPr>
          </a:p>
          <a:p>
            <a:pPr marL="285750" indent="-285750" algn="just">
              <a:buFont typeface="Wingdings" panose="05000000000000000000" pitchFamily="2" charset="2"/>
              <a:buChar char="Ø"/>
            </a:pPr>
            <a:r>
              <a:rPr lang="en-IN" sz="2000" dirty="0"/>
              <a:t>The GPS receiver module uses UART communication to communicate with controller or PC terminal.</a:t>
            </a:r>
          </a:p>
          <a:p>
            <a:pPr marL="285750" indent="-285750" algn="just">
              <a:buFont typeface="Wingdings" panose="05000000000000000000" pitchFamily="2" charset="2"/>
              <a:buChar char="Ø"/>
            </a:pPr>
            <a:endParaRPr lang="en-IN" sz="2000" b="0" i="0" dirty="0">
              <a:solidFill>
                <a:srgbClr val="333333"/>
              </a:solidFill>
              <a:effectLst/>
              <a:latin typeface="Roboto"/>
            </a:endParaRPr>
          </a:p>
        </p:txBody>
      </p:sp>
    </p:spTree>
    <p:extLst>
      <p:ext uri="{BB962C8B-B14F-4D97-AF65-F5344CB8AC3E}">
        <p14:creationId xmlns:p14="http://schemas.microsoft.com/office/powerpoint/2010/main" val="1287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7C40-18E8-4ADF-8045-20395E6BCD47}"/>
              </a:ext>
            </a:extLst>
          </p:cNvPr>
          <p:cNvSpPr>
            <a:spLocks noGrp="1"/>
          </p:cNvSpPr>
          <p:nvPr>
            <p:ph type="title"/>
          </p:nvPr>
        </p:nvSpPr>
        <p:spPr/>
        <p:txBody>
          <a:bodyPr>
            <a:normAutofit/>
          </a:bodyPr>
          <a:lstStyle/>
          <a:p>
            <a:r>
              <a:rPr lang="en-IN" sz="4400" dirty="0"/>
              <a:t>Hardware Interfacing – GPS Module</a:t>
            </a:r>
          </a:p>
        </p:txBody>
      </p:sp>
      <p:sp>
        <p:nvSpPr>
          <p:cNvPr id="4" name="Slide Number Placeholder 3">
            <a:extLst>
              <a:ext uri="{FF2B5EF4-FFF2-40B4-BE49-F238E27FC236}">
                <a16:creationId xmlns:a16="http://schemas.microsoft.com/office/drawing/2014/main" id="{FDF920A1-7851-4F45-9BAE-3B08AE499867}"/>
              </a:ext>
            </a:extLst>
          </p:cNvPr>
          <p:cNvSpPr>
            <a:spLocks noGrp="1"/>
          </p:cNvSpPr>
          <p:nvPr>
            <p:ph type="sldNum" sz="quarter" idx="12"/>
          </p:nvPr>
        </p:nvSpPr>
        <p:spPr/>
        <p:txBody>
          <a:bodyPr/>
          <a:lstStyle/>
          <a:p>
            <a:fld id="{0E405565-2238-423B-94E5-F7F2C53F0CF2}" type="slidenum">
              <a:rPr lang="en-IN" smtClean="0"/>
              <a:t>14</a:t>
            </a:fld>
            <a:endParaRPr lang="en-IN"/>
          </a:p>
        </p:txBody>
      </p:sp>
      <p:sp>
        <p:nvSpPr>
          <p:cNvPr id="5" name="Rectangle 4">
            <a:extLst>
              <a:ext uri="{FF2B5EF4-FFF2-40B4-BE49-F238E27FC236}">
                <a16:creationId xmlns:a16="http://schemas.microsoft.com/office/drawing/2014/main" id="{2BB3862E-0647-4073-A696-0102396F0C3F}"/>
              </a:ext>
            </a:extLst>
          </p:cNvPr>
          <p:cNvSpPr/>
          <p:nvPr/>
        </p:nvSpPr>
        <p:spPr>
          <a:xfrm>
            <a:off x="1251678" y="1551351"/>
            <a:ext cx="10038756" cy="1538883"/>
          </a:xfrm>
          <a:prstGeom prst="rect">
            <a:avLst/>
          </a:prstGeom>
        </p:spPr>
        <p:txBody>
          <a:bodyPr wrap="square">
            <a:spAutoFit/>
          </a:bodyPr>
          <a:lstStyle/>
          <a:p>
            <a:pPr marL="285750" indent="-285750" algn="just">
              <a:buFont typeface="Wingdings" panose="05000000000000000000" pitchFamily="2" charset="2"/>
              <a:buChar char="Ø"/>
            </a:pPr>
            <a:r>
              <a:rPr lang="en-IN" sz="2000" b="1" dirty="0"/>
              <a:t>UART</a:t>
            </a:r>
            <a:r>
              <a:rPr lang="en-IN" sz="2000" dirty="0"/>
              <a:t> stands for Universal Asynchronous Receiver/Transmitter.</a:t>
            </a:r>
          </a:p>
          <a:p>
            <a:pPr marL="285750" indent="-285750" algn="just">
              <a:buFont typeface="Wingdings" panose="05000000000000000000" pitchFamily="2" charset="2"/>
              <a:buChar char="Ø"/>
            </a:pPr>
            <a:endParaRPr lang="en-IN" sz="2000" dirty="0">
              <a:solidFill>
                <a:srgbClr val="333333"/>
              </a:solidFill>
              <a:latin typeface="Roboto"/>
            </a:endParaRPr>
          </a:p>
          <a:p>
            <a:pPr marL="285750" indent="-285750" algn="just">
              <a:buFont typeface="Wingdings" panose="05000000000000000000" pitchFamily="2" charset="2"/>
              <a:buChar char="Ø"/>
            </a:pPr>
            <a:r>
              <a:rPr lang="en-IN" b="1" dirty="0"/>
              <a:t>UART</a:t>
            </a:r>
            <a:r>
              <a:rPr lang="en-IN" dirty="0"/>
              <a:t> is a physical circuit in a microcontroller, or a stand-alone IC. </a:t>
            </a:r>
          </a:p>
          <a:p>
            <a:pPr marL="285750" indent="-285750" algn="just">
              <a:buFont typeface="Wingdings" panose="05000000000000000000" pitchFamily="2" charset="2"/>
              <a:buChar char="Ø"/>
            </a:pPr>
            <a:endParaRPr lang="en-IN" dirty="0"/>
          </a:p>
          <a:p>
            <a:pPr marL="285750" indent="-285750" algn="just">
              <a:buFont typeface="Wingdings" panose="05000000000000000000" pitchFamily="2" charset="2"/>
              <a:buChar char="Ø"/>
            </a:pPr>
            <a:r>
              <a:rPr lang="en-IN" b="1" dirty="0"/>
              <a:t>UART's</a:t>
            </a:r>
            <a:r>
              <a:rPr lang="en-IN" dirty="0"/>
              <a:t> main purpose is to transmit and receive serial data.</a:t>
            </a:r>
            <a:endParaRPr lang="en-IN" sz="2000" dirty="0">
              <a:solidFill>
                <a:srgbClr val="333333"/>
              </a:solidFill>
              <a:latin typeface="Roboto"/>
            </a:endParaRPr>
          </a:p>
        </p:txBody>
      </p:sp>
      <p:pic>
        <p:nvPicPr>
          <p:cNvPr id="6" name="Picture 5">
            <a:extLst>
              <a:ext uri="{FF2B5EF4-FFF2-40B4-BE49-F238E27FC236}">
                <a16:creationId xmlns:a16="http://schemas.microsoft.com/office/drawing/2014/main" id="{C6ECE020-752B-45AE-A06B-5F4E417FCCC8}"/>
              </a:ext>
            </a:extLst>
          </p:cNvPr>
          <p:cNvPicPr>
            <a:picLocks noChangeAspect="1"/>
          </p:cNvPicPr>
          <p:nvPr/>
        </p:nvPicPr>
        <p:blipFill>
          <a:blip r:embed="rId2"/>
          <a:stretch>
            <a:fillRect/>
          </a:stretch>
        </p:blipFill>
        <p:spPr>
          <a:xfrm>
            <a:off x="4139772" y="3767767"/>
            <a:ext cx="3409950" cy="1857375"/>
          </a:xfrm>
          <a:prstGeom prst="rect">
            <a:avLst/>
          </a:prstGeom>
        </p:spPr>
      </p:pic>
    </p:spTree>
    <p:extLst>
      <p:ext uri="{BB962C8B-B14F-4D97-AF65-F5344CB8AC3E}">
        <p14:creationId xmlns:p14="http://schemas.microsoft.com/office/powerpoint/2010/main" val="2823702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7C40-18E8-4ADF-8045-20395E6BCD47}"/>
              </a:ext>
            </a:extLst>
          </p:cNvPr>
          <p:cNvSpPr>
            <a:spLocks noGrp="1"/>
          </p:cNvSpPr>
          <p:nvPr>
            <p:ph type="title"/>
          </p:nvPr>
        </p:nvSpPr>
        <p:spPr/>
        <p:txBody>
          <a:bodyPr>
            <a:normAutofit/>
          </a:bodyPr>
          <a:lstStyle/>
          <a:p>
            <a:r>
              <a:rPr lang="en-IN" sz="4400" dirty="0"/>
              <a:t>How GPS Module Works</a:t>
            </a:r>
          </a:p>
        </p:txBody>
      </p:sp>
      <p:sp>
        <p:nvSpPr>
          <p:cNvPr id="4" name="Slide Number Placeholder 3">
            <a:extLst>
              <a:ext uri="{FF2B5EF4-FFF2-40B4-BE49-F238E27FC236}">
                <a16:creationId xmlns:a16="http://schemas.microsoft.com/office/drawing/2014/main" id="{FDF920A1-7851-4F45-9BAE-3B08AE499867}"/>
              </a:ext>
            </a:extLst>
          </p:cNvPr>
          <p:cNvSpPr>
            <a:spLocks noGrp="1"/>
          </p:cNvSpPr>
          <p:nvPr>
            <p:ph type="sldNum" sz="quarter" idx="12"/>
          </p:nvPr>
        </p:nvSpPr>
        <p:spPr/>
        <p:txBody>
          <a:bodyPr/>
          <a:lstStyle/>
          <a:p>
            <a:fld id="{0E405565-2238-423B-94E5-F7F2C53F0CF2}" type="slidenum">
              <a:rPr lang="en-IN" smtClean="0"/>
              <a:t>15</a:t>
            </a:fld>
            <a:endParaRPr lang="en-IN"/>
          </a:p>
        </p:txBody>
      </p:sp>
      <p:pic>
        <p:nvPicPr>
          <p:cNvPr id="2050" name="Picture 2" descr="GPS Distance Calculation">
            <a:extLst>
              <a:ext uri="{FF2B5EF4-FFF2-40B4-BE49-F238E27FC236}">
                <a16:creationId xmlns:a16="http://schemas.microsoft.com/office/drawing/2014/main" id="{EE165929-4B82-4F53-BA6B-CA9369F73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02" y="1247484"/>
            <a:ext cx="7402074" cy="552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54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7C40-18E8-4ADF-8045-20395E6BCD47}"/>
              </a:ext>
            </a:extLst>
          </p:cNvPr>
          <p:cNvSpPr>
            <a:spLocks noGrp="1"/>
          </p:cNvSpPr>
          <p:nvPr>
            <p:ph type="title"/>
          </p:nvPr>
        </p:nvSpPr>
        <p:spPr/>
        <p:txBody>
          <a:bodyPr>
            <a:normAutofit/>
          </a:bodyPr>
          <a:lstStyle/>
          <a:p>
            <a:r>
              <a:rPr lang="en-IN" sz="4400" dirty="0"/>
              <a:t>How GPS Module Works</a:t>
            </a:r>
          </a:p>
        </p:txBody>
      </p:sp>
      <p:sp>
        <p:nvSpPr>
          <p:cNvPr id="4" name="Slide Number Placeholder 3">
            <a:extLst>
              <a:ext uri="{FF2B5EF4-FFF2-40B4-BE49-F238E27FC236}">
                <a16:creationId xmlns:a16="http://schemas.microsoft.com/office/drawing/2014/main" id="{FDF920A1-7851-4F45-9BAE-3B08AE499867}"/>
              </a:ext>
            </a:extLst>
          </p:cNvPr>
          <p:cNvSpPr>
            <a:spLocks noGrp="1"/>
          </p:cNvSpPr>
          <p:nvPr>
            <p:ph type="sldNum" sz="quarter" idx="12"/>
          </p:nvPr>
        </p:nvSpPr>
        <p:spPr/>
        <p:txBody>
          <a:bodyPr/>
          <a:lstStyle/>
          <a:p>
            <a:fld id="{0E405565-2238-423B-94E5-F7F2C53F0CF2}" type="slidenum">
              <a:rPr lang="en-IN" smtClean="0"/>
              <a:t>16</a:t>
            </a:fld>
            <a:endParaRPr lang="en-IN"/>
          </a:p>
        </p:txBody>
      </p:sp>
      <p:pic>
        <p:nvPicPr>
          <p:cNvPr id="5122" name="Picture 2" descr="GPS Signal Time Difference ">
            <a:extLst>
              <a:ext uri="{FF2B5EF4-FFF2-40B4-BE49-F238E27FC236}">
                <a16:creationId xmlns:a16="http://schemas.microsoft.com/office/drawing/2014/main" id="{855C6267-7CAD-4C77-8BEC-68BBA88FF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680" y="1595437"/>
            <a:ext cx="9267825"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98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7C40-18E8-4ADF-8045-20395E6BCD47}"/>
              </a:ext>
            </a:extLst>
          </p:cNvPr>
          <p:cNvSpPr>
            <a:spLocks noGrp="1"/>
          </p:cNvSpPr>
          <p:nvPr>
            <p:ph type="title"/>
          </p:nvPr>
        </p:nvSpPr>
        <p:spPr/>
        <p:txBody>
          <a:bodyPr>
            <a:normAutofit/>
          </a:bodyPr>
          <a:lstStyle/>
          <a:p>
            <a:r>
              <a:rPr lang="en-IN" sz="4400" dirty="0"/>
              <a:t>How GPS Module Works</a:t>
            </a:r>
          </a:p>
        </p:txBody>
      </p:sp>
      <p:sp>
        <p:nvSpPr>
          <p:cNvPr id="4" name="Slide Number Placeholder 3">
            <a:extLst>
              <a:ext uri="{FF2B5EF4-FFF2-40B4-BE49-F238E27FC236}">
                <a16:creationId xmlns:a16="http://schemas.microsoft.com/office/drawing/2014/main" id="{FDF920A1-7851-4F45-9BAE-3B08AE499867}"/>
              </a:ext>
            </a:extLst>
          </p:cNvPr>
          <p:cNvSpPr>
            <a:spLocks noGrp="1"/>
          </p:cNvSpPr>
          <p:nvPr>
            <p:ph type="sldNum" sz="quarter" idx="12"/>
          </p:nvPr>
        </p:nvSpPr>
        <p:spPr/>
        <p:txBody>
          <a:bodyPr/>
          <a:lstStyle/>
          <a:p>
            <a:fld id="{0E405565-2238-423B-94E5-F7F2C53F0CF2}" type="slidenum">
              <a:rPr lang="en-IN" smtClean="0"/>
              <a:t>17</a:t>
            </a:fld>
            <a:endParaRPr lang="en-IN"/>
          </a:p>
        </p:txBody>
      </p:sp>
      <p:sp>
        <p:nvSpPr>
          <p:cNvPr id="3" name="Rectangle 2">
            <a:extLst>
              <a:ext uri="{FF2B5EF4-FFF2-40B4-BE49-F238E27FC236}">
                <a16:creationId xmlns:a16="http://schemas.microsoft.com/office/drawing/2014/main" id="{E6A6CFD2-31C8-4D67-BF8A-AD28BBC6B285}"/>
              </a:ext>
            </a:extLst>
          </p:cNvPr>
          <p:cNvSpPr/>
          <p:nvPr/>
        </p:nvSpPr>
        <p:spPr>
          <a:xfrm>
            <a:off x="1166648" y="1128451"/>
            <a:ext cx="10342179" cy="3785652"/>
          </a:xfrm>
          <a:prstGeom prst="rect">
            <a:avLst/>
          </a:prstGeom>
        </p:spPr>
        <p:txBody>
          <a:bodyPr wrap="square">
            <a:spAutoFit/>
          </a:bodyPr>
          <a:lstStyle/>
          <a:p>
            <a:pPr marL="342900" indent="-342900" algn="just">
              <a:buFont typeface="Wingdings" panose="05000000000000000000" pitchFamily="2" charset="2"/>
              <a:buChar char="Ø"/>
            </a:pPr>
            <a:r>
              <a:rPr lang="en-IN" sz="2400" dirty="0">
                <a:solidFill>
                  <a:srgbClr val="333333"/>
                </a:solidFill>
                <a:latin typeface="Roboto"/>
              </a:rPr>
              <a:t>To determine distance, both the satellite and GPS receiver generate the same pseudocode signal at the same time.</a:t>
            </a:r>
          </a:p>
          <a:p>
            <a:pPr marL="342900" indent="-342900" algn="just">
              <a:buFont typeface="Wingdings" panose="05000000000000000000" pitchFamily="2" charset="2"/>
              <a:buChar char="Ø"/>
            </a:pPr>
            <a:r>
              <a:rPr lang="en-IN" sz="2400" dirty="0">
                <a:solidFill>
                  <a:srgbClr val="333333"/>
                </a:solidFill>
                <a:latin typeface="Roboto"/>
              </a:rPr>
              <a:t>The satellite transmits the pseudocode; which is received by the GPS receiver.</a:t>
            </a:r>
          </a:p>
          <a:p>
            <a:pPr marL="342900" indent="-342900" algn="just">
              <a:buFont typeface="Wingdings" panose="05000000000000000000" pitchFamily="2" charset="2"/>
              <a:buChar char="Ø"/>
            </a:pPr>
            <a:r>
              <a:rPr lang="en-IN" sz="2400" dirty="0">
                <a:solidFill>
                  <a:srgbClr val="333333"/>
                </a:solidFill>
                <a:latin typeface="Roboto"/>
              </a:rPr>
              <a:t>These two signals are compared and the difference between the signals is the travel time.</a:t>
            </a:r>
          </a:p>
          <a:p>
            <a:pPr marL="342900" indent="-342900" algn="just">
              <a:buFont typeface="Wingdings" panose="05000000000000000000" pitchFamily="2" charset="2"/>
              <a:buChar char="Ø"/>
            </a:pPr>
            <a:r>
              <a:rPr lang="en-IN" sz="2400" dirty="0">
                <a:solidFill>
                  <a:srgbClr val="333333"/>
                </a:solidFill>
                <a:latin typeface="Roboto"/>
              </a:rPr>
              <a:t>Now, if the receiver knows the distance from 3 or more satellites and their location (which is sent by the satellites), then it can calculate its location by using </a:t>
            </a:r>
            <a:r>
              <a:rPr lang="en-IN" sz="2400" dirty="0">
                <a:latin typeface="Roboto"/>
              </a:rPr>
              <a:t>Trilateration</a:t>
            </a:r>
            <a:r>
              <a:rPr lang="en-IN" sz="2400" dirty="0">
                <a:solidFill>
                  <a:srgbClr val="333333"/>
                </a:solidFill>
                <a:latin typeface="Roboto"/>
              </a:rPr>
              <a:t> method.</a:t>
            </a:r>
          </a:p>
          <a:p>
            <a:pPr marL="342900" indent="-342900" algn="just">
              <a:buFont typeface="Wingdings" panose="05000000000000000000" pitchFamily="2" charset="2"/>
              <a:buChar char="Ø"/>
            </a:pPr>
            <a:endParaRPr lang="en-IN" sz="2400" b="0" i="0" dirty="0">
              <a:solidFill>
                <a:srgbClr val="333333"/>
              </a:solidFill>
              <a:effectLst/>
              <a:latin typeface="Roboto"/>
            </a:endParaRPr>
          </a:p>
        </p:txBody>
      </p:sp>
    </p:spTree>
    <p:extLst>
      <p:ext uri="{BB962C8B-B14F-4D97-AF65-F5344CB8AC3E}">
        <p14:creationId xmlns:p14="http://schemas.microsoft.com/office/powerpoint/2010/main" val="2168775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7C40-18E8-4ADF-8045-20395E6BCD47}"/>
              </a:ext>
            </a:extLst>
          </p:cNvPr>
          <p:cNvSpPr>
            <a:spLocks noGrp="1"/>
          </p:cNvSpPr>
          <p:nvPr>
            <p:ph type="title"/>
          </p:nvPr>
        </p:nvSpPr>
        <p:spPr>
          <a:xfrm>
            <a:off x="1251678" y="382385"/>
            <a:ext cx="10178322" cy="676394"/>
          </a:xfrm>
        </p:spPr>
        <p:txBody>
          <a:bodyPr>
            <a:normAutofit/>
          </a:bodyPr>
          <a:lstStyle/>
          <a:p>
            <a:r>
              <a:rPr lang="en-IN" sz="4000" dirty="0"/>
              <a:t>Specifications of NEO-6m-v2 GPS Module:</a:t>
            </a:r>
          </a:p>
        </p:txBody>
      </p:sp>
      <p:sp>
        <p:nvSpPr>
          <p:cNvPr id="4" name="Slide Number Placeholder 3">
            <a:extLst>
              <a:ext uri="{FF2B5EF4-FFF2-40B4-BE49-F238E27FC236}">
                <a16:creationId xmlns:a16="http://schemas.microsoft.com/office/drawing/2014/main" id="{FDF920A1-7851-4F45-9BAE-3B08AE499867}"/>
              </a:ext>
            </a:extLst>
          </p:cNvPr>
          <p:cNvSpPr>
            <a:spLocks noGrp="1"/>
          </p:cNvSpPr>
          <p:nvPr>
            <p:ph type="sldNum" sz="quarter" idx="12"/>
          </p:nvPr>
        </p:nvSpPr>
        <p:spPr/>
        <p:txBody>
          <a:bodyPr/>
          <a:lstStyle/>
          <a:p>
            <a:fld id="{0E405565-2238-423B-94E5-F7F2C53F0CF2}" type="slidenum">
              <a:rPr lang="en-IN" smtClean="0"/>
              <a:t>18</a:t>
            </a:fld>
            <a:endParaRPr lang="en-IN"/>
          </a:p>
        </p:txBody>
      </p:sp>
      <p:pic>
        <p:nvPicPr>
          <p:cNvPr id="6146" name="Picture 2" descr="GPS Receiver">
            <a:extLst>
              <a:ext uri="{FF2B5EF4-FFF2-40B4-BE49-F238E27FC236}">
                <a16:creationId xmlns:a16="http://schemas.microsoft.com/office/drawing/2014/main" id="{A83341FA-7D26-46A1-B523-A38B9EF03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995" y="1493900"/>
            <a:ext cx="5289978" cy="29474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7B2DB53-3996-4224-BBDE-89C3BBC6D17B}"/>
              </a:ext>
            </a:extLst>
          </p:cNvPr>
          <p:cNvSpPr/>
          <p:nvPr/>
        </p:nvSpPr>
        <p:spPr>
          <a:xfrm>
            <a:off x="1471449" y="4794251"/>
            <a:ext cx="6096000" cy="1754326"/>
          </a:xfrm>
          <a:prstGeom prst="rect">
            <a:avLst/>
          </a:prstGeom>
        </p:spPr>
        <p:txBody>
          <a:bodyPr>
            <a:spAutoFit/>
          </a:bodyPr>
          <a:lstStyle/>
          <a:p>
            <a:pPr algn="just"/>
            <a:r>
              <a:rPr lang="en-IN" b="1" dirty="0">
                <a:solidFill>
                  <a:srgbClr val="333333"/>
                </a:solidFill>
                <a:latin typeface="Roboto"/>
              </a:rPr>
              <a:t>VCC:</a:t>
            </a:r>
            <a:r>
              <a:rPr lang="en-IN" dirty="0">
                <a:solidFill>
                  <a:srgbClr val="333333"/>
                </a:solidFill>
                <a:latin typeface="Roboto"/>
              </a:rPr>
              <a:t> Power Supply 3.3 – 6 V</a:t>
            </a:r>
          </a:p>
          <a:p>
            <a:pPr algn="just"/>
            <a:r>
              <a:rPr lang="en-IN" b="1" dirty="0">
                <a:solidFill>
                  <a:srgbClr val="333333"/>
                </a:solidFill>
                <a:latin typeface="Roboto"/>
              </a:rPr>
              <a:t>GND: </a:t>
            </a:r>
            <a:r>
              <a:rPr lang="en-IN" dirty="0">
                <a:solidFill>
                  <a:srgbClr val="333333"/>
                </a:solidFill>
                <a:latin typeface="Roboto"/>
              </a:rPr>
              <a:t>Ground</a:t>
            </a:r>
          </a:p>
          <a:p>
            <a:pPr algn="just"/>
            <a:r>
              <a:rPr lang="en-IN" b="1" dirty="0">
                <a:solidFill>
                  <a:srgbClr val="333333"/>
                </a:solidFill>
                <a:latin typeface="Roboto"/>
              </a:rPr>
              <a:t>TX: </a:t>
            </a:r>
            <a:r>
              <a:rPr lang="en-IN" dirty="0">
                <a:solidFill>
                  <a:srgbClr val="333333"/>
                </a:solidFill>
                <a:latin typeface="Roboto"/>
              </a:rPr>
              <a:t>Transmit data serially which gives information about location, time etc.</a:t>
            </a:r>
          </a:p>
          <a:p>
            <a:pPr algn="just"/>
            <a:r>
              <a:rPr lang="en-IN" b="1" dirty="0">
                <a:solidFill>
                  <a:srgbClr val="333333"/>
                </a:solidFill>
                <a:latin typeface="Roboto"/>
              </a:rPr>
              <a:t>RX: </a:t>
            </a:r>
            <a:r>
              <a:rPr lang="en-IN" dirty="0">
                <a:solidFill>
                  <a:srgbClr val="333333"/>
                </a:solidFill>
                <a:latin typeface="Roboto"/>
              </a:rPr>
              <a:t>Receive Data serially. It is required when we want to configure GPS module.</a:t>
            </a:r>
            <a:endParaRPr lang="en-IN" b="0" i="0" dirty="0">
              <a:solidFill>
                <a:srgbClr val="333333"/>
              </a:solidFill>
              <a:effectLst/>
              <a:latin typeface="Roboto"/>
            </a:endParaRPr>
          </a:p>
        </p:txBody>
      </p:sp>
      <p:sp>
        <p:nvSpPr>
          <p:cNvPr id="8" name="Rectangle 7">
            <a:extLst>
              <a:ext uri="{FF2B5EF4-FFF2-40B4-BE49-F238E27FC236}">
                <a16:creationId xmlns:a16="http://schemas.microsoft.com/office/drawing/2014/main" id="{95CDFE60-242F-481A-A3A2-0DA21416022C}"/>
              </a:ext>
            </a:extLst>
          </p:cNvPr>
          <p:cNvSpPr/>
          <p:nvPr/>
        </p:nvSpPr>
        <p:spPr>
          <a:xfrm>
            <a:off x="6634973" y="1916735"/>
            <a:ext cx="5155325" cy="2031325"/>
          </a:xfrm>
          <a:prstGeom prst="rect">
            <a:avLst/>
          </a:prstGeom>
        </p:spPr>
        <p:txBody>
          <a:bodyPr wrap="square">
            <a:spAutoFit/>
          </a:bodyPr>
          <a:lstStyle/>
          <a:p>
            <a:pPr marL="285750" indent="-285750" algn="just">
              <a:buFont typeface="Wingdings" panose="05000000000000000000" pitchFamily="2" charset="2"/>
              <a:buChar char="ü"/>
            </a:pPr>
            <a:r>
              <a:rPr lang="en-IN" b="1" i="0" dirty="0">
                <a:solidFill>
                  <a:srgbClr val="333333"/>
                </a:solidFill>
                <a:effectLst/>
                <a:latin typeface="Roboto"/>
              </a:rPr>
              <a:t>Has Ceramic Antenna for stronger </a:t>
            </a:r>
            <a:r>
              <a:rPr lang="en-IN" b="1" dirty="0">
                <a:solidFill>
                  <a:srgbClr val="333333"/>
                </a:solidFill>
                <a:latin typeface="Roboto"/>
              </a:rPr>
              <a:t>signals</a:t>
            </a:r>
          </a:p>
          <a:p>
            <a:pPr marL="285750" indent="-285750" algn="just">
              <a:buFont typeface="Wingdings" panose="05000000000000000000" pitchFamily="2" charset="2"/>
              <a:buChar char="ü"/>
            </a:pPr>
            <a:r>
              <a:rPr lang="en-IN" b="1" dirty="0">
                <a:solidFill>
                  <a:srgbClr val="333333"/>
                </a:solidFill>
                <a:latin typeface="Roboto"/>
              </a:rPr>
              <a:t>Has LED indicator for signal status</a:t>
            </a:r>
          </a:p>
          <a:p>
            <a:pPr marL="285750" indent="-285750" algn="just">
              <a:buFont typeface="Wingdings" panose="05000000000000000000" pitchFamily="2" charset="2"/>
              <a:buChar char="ü"/>
            </a:pPr>
            <a:r>
              <a:rPr lang="en-IN" b="1" dirty="0">
                <a:solidFill>
                  <a:srgbClr val="333333"/>
                </a:solidFill>
                <a:latin typeface="Roboto"/>
              </a:rPr>
              <a:t>Has EEPROM, Flash, Button Cell for hot-start up to 15 mins</a:t>
            </a:r>
          </a:p>
          <a:p>
            <a:pPr marL="285750" indent="-285750" algn="just">
              <a:buFont typeface="Wingdings" panose="05000000000000000000" pitchFamily="2" charset="2"/>
              <a:buChar char="ü"/>
            </a:pPr>
            <a:r>
              <a:rPr lang="en-IN" b="1" dirty="0">
                <a:solidFill>
                  <a:srgbClr val="333333"/>
                </a:solidFill>
                <a:latin typeface="Roboto"/>
              </a:rPr>
              <a:t>9600 baud rate - </a:t>
            </a:r>
            <a:r>
              <a:rPr lang="en-IN" dirty="0"/>
              <a:t>means that the serial port is capable of transferring a maximum of </a:t>
            </a:r>
            <a:r>
              <a:rPr lang="en-IN" b="1" dirty="0"/>
              <a:t>9600</a:t>
            </a:r>
            <a:r>
              <a:rPr lang="en-IN" dirty="0"/>
              <a:t> bits per second</a:t>
            </a:r>
            <a:endParaRPr lang="en-IN" b="1" dirty="0">
              <a:solidFill>
                <a:srgbClr val="333333"/>
              </a:solidFill>
              <a:latin typeface="Roboto"/>
            </a:endParaRPr>
          </a:p>
        </p:txBody>
      </p:sp>
    </p:spTree>
    <p:extLst>
      <p:ext uri="{BB962C8B-B14F-4D97-AF65-F5344CB8AC3E}">
        <p14:creationId xmlns:p14="http://schemas.microsoft.com/office/powerpoint/2010/main" val="273827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E39D-B427-4E6F-9C7E-3ECF9C27532A}"/>
              </a:ext>
            </a:extLst>
          </p:cNvPr>
          <p:cNvSpPr>
            <a:spLocks noGrp="1"/>
          </p:cNvSpPr>
          <p:nvPr>
            <p:ph type="title"/>
          </p:nvPr>
        </p:nvSpPr>
        <p:spPr/>
        <p:txBody>
          <a:bodyPr/>
          <a:lstStyle/>
          <a:p>
            <a:r>
              <a:rPr lang="en-IN" dirty="0"/>
              <a:t>Hardware Codes:</a:t>
            </a:r>
          </a:p>
        </p:txBody>
      </p:sp>
      <p:sp>
        <p:nvSpPr>
          <p:cNvPr id="3" name="Content Placeholder 2">
            <a:extLst>
              <a:ext uri="{FF2B5EF4-FFF2-40B4-BE49-F238E27FC236}">
                <a16:creationId xmlns:a16="http://schemas.microsoft.com/office/drawing/2014/main" id="{D9AA66A6-B771-4445-A070-6A0B0E3A498A}"/>
              </a:ext>
            </a:extLst>
          </p:cNvPr>
          <p:cNvSpPr>
            <a:spLocks noGrp="1"/>
          </p:cNvSpPr>
          <p:nvPr>
            <p:ph idx="1"/>
          </p:nvPr>
        </p:nvSpPr>
        <p:spPr>
          <a:xfrm>
            <a:off x="1251678" y="1347537"/>
            <a:ext cx="10178322" cy="4532055"/>
          </a:xfrm>
        </p:spPr>
        <p:txBody>
          <a:bodyPr>
            <a:normAutofit/>
          </a:bodyPr>
          <a:lstStyle/>
          <a:p>
            <a:pPr marL="0" indent="0">
              <a:buNone/>
            </a:pPr>
            <a:r>
              <a:rPr lang="en-IN" dirty="0"/>
              <a:t>import serial</a:t>
            </a:r>
          </a:p>
          <a:p>
            <a:pPr marL="0" indent="0">
              <a:buNone/>
            </a:pPr>
            <a:r>
              <a:rPr lang="en-IN" dirty="0"/>
              <a:t>import time</a:t>
            </a:r>
          </a:p>
          <a:p>
            <a:pPr marL="0" indent="0">
              <a:buNone/>
            </a:pPr>
            <a:r>
              <a:rPr lang="en-IN" dirty="0"/>
              <a:t>import string</a:t>
            </a:r>
          </a:p>
          <a:p>
            <a:pPr marL="0" indent="0">
              <a:buNone/>
            </a:pPr>
            <a:r>
              <a:rPr lang="en-IN" dirty="0"/>
              <a:t>import pynmea2</a:t>
            </a:r>
          </a:p>
          <a:p>
            <a:pPr marL="0" indent="0">
              <a:buNone/>
            </a:pPr>
            <a:endParaRPr lang="en" dirty="0"/>
          </a:p>
          <a:p>
            <a:pPr marL="0" indent="0">
              <a:buNone/>
            </a:pPr>
            <a:r>
              <a:rPr lang="en-IN" dirty="0"/>
              <a:t>import </a:t>
            </a:r>
            <a:r>
              <a:rPr lang="en-IN" dirty="0" err="1"/>
              <a:t>firebase_admin</a:t>
            </a:r>
            <a:endParaRPr lang="en-IN" dirty="0"/>
          </a:p>
          <a:p>
            <a:pPr marL="0" indent="0">
              <a:buNone/>
            </a:pPr>
            <a:r>
              <a:rPr lang="en-IN" dirty="0"/>
              <a:t>from </a:t>
            </a:r>
            <a:r>
              <a:rPr lang="en-IN" dirty="0" err="1"/>
              <a:t>firebase_admin</a:t>
            </a:r>
            <a:r>
              <a:rPr lang="en-IN" dirty="0"/>
              <a:t> import credentials, </a:t>
            </a:r>
            <a:r>
              <a:rPr lang="en-IN" dirty="0" err="1"/>
              <a:t>db</a:t>
            </a:r>
            <a:endParaRPr lang="en-IN" dirty="0"/>
          </a:p>
          <a:p>
            <a:pPr marL="0" indent="0">
              <a:buNone/>
            </a:pPr>
            <a:r>
              <a:rPr lang="en-IN" dirty="0"/>
              <a:t>#cred = </a:t>
            </a:r>
            <a:r>
              <a:rPr lang="en-IN" dirty="0" err="1"/>
              <a:t>credentials.Certificate</a:t>
            </a:r>
            <a:r>
              <a:rPr lang="en-IN" dirty="0"/>
              <a:t>("path/to/</a:t>
            </a:r>
            <a:r>
              <a:rPr lang="en-IN" dirty="0" err="1"/>
              <a:t>serviceAccountKey.json</a:t>
            </a:r>
            <a:r>
              <a:rPr lang="en-IN" dirty="0"/>
              <a:t>")</a:t>
            </a:r>
          </a:p>
          <a:p>
            <a:pPr marL="0" indent="0">
              <a:buNone/>
            </a:pPr>
            <a:r>
              <a:rPr lang="en-IN" dirty="0"/>
              <a:t>cred = </a:t>
            </a:r>
            <a:r>
              <a:rPr lang="en-IN" dirty="0" err="1"/>
              <a:t>credentials.Certificate</a:t>
            </a:r>
            <a:r>
              <a:rPr lang="en-IN" dirty="0"/>
              <a:t>("</a:t>
            </a:r>
            <a:r>
              <a:rPr lang="en-IN" dirty="0" err="1"/>
              <a:t>key.json</a:t>
            </a:r>
            <a:r>
              <a:rPr lang="en-IN" dirty="0"/>
              <a:t>")</a:t>
            </a:r>
          </a:p>
          <a:p>
            <a:endParaRPr lang="en-IN" sz="2800" dirty="0"/>
          </a:p>
        </p:txBody>
      </p:sp>
      <p:sp>
        <p:nvSpPr>
          <p:cNvPr id="4" name="Slide Number Placeholder 3">
            <a:extLst>
              <a:ext uri="{FF2B5EF4-FFF2-40B4-BE49-F238E27FC236}">
                <a16:creationId xmlns:a16="http://schemas.microsoft.com/office/drawing/2014/main" id="{0FF4B69C-75E9-4929-B81B-0A15AF943ECB}"/>
              </a:ext>
            </a:extLst>
          </p:cNvPr>
          <p:cNvSpPr>
            <a:spLocks noGrp="1"/>
          </p:cNvSpPr>
          <p:nvPr>
            <p:ph type="sldNum" sz="quarter" idx="12"/>
          </p:nvPr>
        </p:nvSpPr>
        <p:spPr/>
        <p:txBody>
          <a:bodyPr/>
          <a:lstStyle/>
          <a:p>
            <a:fld id="{0E405565-2238-423B-94E5-F7F2C53F0CF2}" type="slidenum">
              <a:rPr lang="en-IN" smtClean="0"/>
              <a:t>19</a:t>
            </a:fld>
            <a:endParaRPr lang="en-IN"/>
          </a:p>
        </p:txBody>
      </p:sp>
    </p:spTree>
    <p:extLst>
      <p:ext uri="{BB962C8B-B14F-4D97-AF65-F5344CB8AC3E}">
        <p14:creationId xmlns:p14="http://schemas.microsoft.com/office/powerpoint/2010/main" val="2066634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A183-A983-4B11-8F04-148D1369731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682F66F8-C1FD-4563-80E1-929681BC05C8}"/>
              </a:ext>
            </a:extLst>
          </p:cNvPr>
          <p:cNvSpPr>
            <a:spLocks noGrp="1"/>
          </p:cNvSpPr>
          <p:nvPr>
            <p:ph idx="1"/>
          </p:nvPr>
        </p:nvSpPr>
        <p:spPr>
          <a:xfrm>
            <a:off x="1251678" y="1304224"/>
            <a:ext cx="10178322" cy="4326555"/>
          </a:xfrm>
        </p:spPr>
        <p:txBody>
          <a:bodyPr>
            <a:normAutofit/>
          </a:bodyPr>
          <a:lstStyle/>
          <a:p>
            <a:r>
              <a:rPr lang="en-IN" sz="2800" dirty="0"/>
              <a:t>This project aims to track the location of our college buses in real time.</a:t>
            </a:r>
          </a:p>
          <a:p>
            <a:r>
              <a:rPr lang="en-IN" sz="2800" dirty="0"/>
              <a:t>Day scholars face a problem not knowing the live location of the buses and esp. how long it takes for the bus to reach their stop.</a:t>
            </a:r>
          </a:p>
          <a:p>
            <a:r>
              <a:rPr lang="en-IN" sz="2800" dirty="0"/>
              <a:t>Features like ‘estimated time of arrival’ will be implemented by reading speed, etc. data from college bus</a:t>
            </a:r>
          </a:p>
          <a:p>
            <a:r>
              <a:rPr lang="en-IN" sz="2800" dirty="0"/>
              <a:t>All the routes, stops of buses will be shown in map</a:t>
            </a:r>
          </a:p>
          <a:p>
            <a:endParaRPr lang="en-IN" sz="2400" dirty="0"/>
          </a:p>
          <a:p>
            <a:endParaRPr lang="en-IN" sz="2400" dirty="0"/>
          </a:p>
          <a:p>
            <a:endParaRPr lang="en-IN" sz="2800" dirty="0"/>
          </a:p>
        </p:txBody>
      </p:sp>
      <p:sp>
        <p:nvSpPr>
          <p:cNvPr id="4" name="Slide Number Placeholder 3">
            <a:extLst>
              <a:ext uri="{FF2B5EF4-FFF2-40B4-BE49-F238E27FC236}">
                <a16:creationId xmlns:a16="http://schemas.microsoft.com/office/drawing/2014/main" id="{31C4006D-2072-4E08-9858-E685F1319937}"/>
              </a:ext>
            </a:extLst>
          </p:cNvPr>
          <p:cNvSpPr>
            <a:spLocks noGrp="1"/>
          </p:cNvSpPr>
          <p:nvPr>
            <p:ph type="sldNum" sz="quarter" idx="12"/>
          </p:nvPr>
        </p:nvSpPr>
        <p:spPr/>
        <p:txBody>
          <a:bodyPr/>
          <a:lstStyle/>
          <a:p>
            <a:fld id="{0E405565-2238-423B-94E5-F7F2C53F0CF2}" type="slidenum">
              <a:rPr lang="en-IN" smtClean="0"/>
              <a:t>2</a:t>
            </a:fld>
            <a:endParaRPr lang="en-IN"/>
          </a:p>
        </p:txBody>
      </p:sp>
    </p:spTree>
    <p:extLst>
      <p:ext uri="{BB962C8B-B14F-4D97-AF65-F5344CB8AC3E}">
        <p14:creationId xmlns:p14="http://schemas.microsoft.com/office/powerpoint/2010/main" val="211204590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E39D-B427-4E6F-9C7E-3ECF9C27532A}"/>
              </a:ext>
            </a:extLst>
          </p:cNvPr>
          <p:cNvSpPr>
            <a:spLocks noGrp="1"/>
          </p:cNvSpPr>
          <p:nvPr>
            <p:ph type="title"/>
          </p:nvPr>
        </p:nvSpPr>
        <p:spPr/>
        <p:txBody>
          <a:bodyPr/>
          <a:lstStyle/>
          <a:p>
            <a:r>
              <a:rPr lang="en-IN" dirty="0"/>
              <a:t>Hardware Codes:</a:t>
            </a:r>
          </a:p>
        </p:txBody>
      </p:sp>
      <p:sp>
        <p:nvSpPr>
          <p:cNvPr id="3" name="Content Placeholder 2">
            <a:extLst>
              <a:ext uri="{FF2B5EF4-FFF2-40B4-BE49-F238E27FC236}">
                <a16:creationId xmlns:a16="http://schemas.microsoft.com/office/drawing/2014/main" id="{D9AA66A6-B771-4445-A070-6A0B0E3A498A}"/>
              </a:ext>
            </a:extLst>
          </p:cNvPr>
          <p:cNvSpPr>
            <a:spLocks noGrp="1"/>
          </p:cNvSpPr>
          <p:nvPr>
            <p:ph idx="1"/>
          </p:nvPr>
        </p:nvSpPr>
        <p:spPr>
          <a:xfrm>
            <a:off x="1251678" y="1347537"/>
            <a:ext cx="10178322" cy="4532055"/>
          </a:xfrm>
        </p:spPr>
        <p:txBody>
          <a:bodyPr>
            <a:normAutofit fontScale="92500" lnSpcReduction="20000"/>
          </a:bodyPr>
          <a:lstStyle/>
          <a:p>
            <a:pPr marL="0" indent="0">
              <a:buNone/>
            </a:pPr>
            <a:r>
              <a:rPr lang="en-IN" dirty="0" err="1"/>
              <a:t>firebase_admin.initialize_app</a:t>
            </a:r>
            <a:r>
              <a:rPr lang="en-IN" dirty="0"/>
              <a:t>(cred, {</a:t>
            </a:r>
          </a:p>
          <a:p>
            <a:pPr marL="0" indent="0">
              <a:buNone/>
            </a:pPr>
            <a:r>
              <a:rPr lang="nn-NO" dirty="0"/>
              <a:t>    'databaseURL' : '</a:t>
            </a:r>
            <a:r>
              <a:rPr lang="nn-NO" dirty="0">
                <a:hlinkClick r:id="rId2"/>
              </a:rPr>
              <a:t>https://buslocation-d0065.firebaseio.com'</a:t>
            </a:r>
          </a:p>
          <a:p>
            <a:pPr marL="0" indent="0">
              <a:buNone/>
            </a:pPr>
            <a:r>
              <a:rPr lang="en" dirty="0"/>
              <a:t>})</a:t>
            </a:r>
          </a:p>
          <a:p>
            <a:pPr marL="0" indent="0">
              <a:buNone/>
            </a:pPr>
            <a:endParaRPr lang="en" dirty="0"/>
          </a:p>
          <a:p>
            <a:pPr marL="0" indent="0">
              <a:buNone/>
            </a:pPr>
            <a:r>
              <a:rPr lang="en-IN" dirty="0"/>
              <a:t>#</a:t>
            </a:r>
            <a:r>
              <a:rPr lang="en-IN" dirty="0" err="1"/>
              <a:t>firebase_admin.initialize_app</a:t>
            </a:r>
            <a:r>
              <a:rPr lang="en-IN" dirty="0"/>
              <a:t>(cred)</a:t>
            </a:r>
          </a:p>
          <a:p>
            <a:pPr marL="0" indent="0">
              <a:buNone/>
            </a:pPr>
            <a:r>
              <a:rPr lang="en-IN" dirty="0"/>
              <a:t>root = </a:t>
            </a:r>
            <a:r>
              <a:rPr lang="en-IN" dirty="0" err="1"/>
              <a:t>db.reference</a:t>
            </a:r>
            <a:r>
              <a:rPr lang="en-IN" dirty="0"/>
              <a:t>()</a:t>
            </a:r>
          </a:p>
          <a:p>
            <a:pPr marL="0" indent="0">
              <a:buNone/>
            </a:pPr>
            <a:endParaRPr lang="en" dirty="0"/>
          </a:p>
          <a:p>
            <a:pPr marL="0" indent="0">
              <a:buNone/>
            </a:pPr>
            <a:r>
              <a:rPr lang="en-IN" dirty="0"/>
              <a:t>while True:</a:t>
            </a:r>
          </a:p>
          <a:p>
            <a:pPr marL="0" indent="0">
              <a:buNone/>
            </a:pPr>
            <a:r>
              <a:rPr lang="en-IN" dirty="0"/>
              <a:t>    port="/dev/ttyAMA0"</a:t>
            </a:r>
          </a:p>
          <a:p>
            <a:pPr marL="0" indent="0">
              <a:buNone/>
            </a:pPr>
            <a:r>
              <a:rPr lang="en-IN" dirty="0"/>
              <a:t>    ser=</a:t>
            </a:r>
            <a:r>
              <a:rPr lang="en-IN" dirty="0" err="1"/>
              <a:t>serial.Serial</a:t>
            </a:r>
            <a:r>
              <a:rPr lang="en-IN" dirty="0"/>
              <a:t>(port, </a:t>
            </a:r>
            <a:r>
              <a:rPr lang="en-IN" dirty="0" err="1"/>
              <a:t>baudrate</a:t>
            </a:r>
            <a:r>
              <a:rPr lang="en-IN" dirty="0"/>
              <a:t>=9600, timeout=0.5)</a:t>
            </a:r>
          </a:p>
          <a:p>
            <a:pPr marL="0" indent="0">
              <a:buNone/>
            </a:pPr>
            <a:r>
              <a:rPr lang="en-IN" dirty="0"/>
              <a:t>    </a:t>
            </a:r>
            <a:r>
              <a:rPr lang="en-IN" dirty="0" err="1"/>
              <a:t>dataout</a:t>
            </a:r>
            <a:r>
              <a:rPr lang="en-IN" dirty="0"/>
              <a:t> = pynmea2.NMEAStreamReader()</a:t>
            </a:r>
          </a:p>
          <a:p>
            <a:pPr marL="0" indent="0">
              <a:buNone/>
            </a:pPr>
            <a:r>
              <a:rPr lang="en-IN" dirty="0"/>
              <a:t>    </a:t>
            </a:r>
            <a:r>
              <a:rPr lang="en-IN" dirty="0" err="1"/>
              <a:t>newdata</a:t>
            </a:r>
            <a:r>
              <a:rPr lang="en-IN" dirty="0"/>
              <a:t>=</a:t>
            </a:r>
            <a:r>
              <a:rPr lang="en-IN" dirty="0" err="1"/>
              <a:t>ser.readline</a:t>
            </a:r>
            <a:r>
              <a:rPr lang="en-IN" dirty="0"/>
              <a:t>()</a:t>
            </a:r>
          </a:p>
          <a:p>
            <a:endParaRPr lang="en-IN" sz="2800" dirty="0"/>
          </a:p>
        </p:txBody>
      </p:sp>
      <p:sp>
        <p:nvSpPr>
          <p:cNvPr id="4" name="Slide Number Placeholder 3">
            <a:extLst>
              <a:ext uri="{FF2B5EF4-FFF2-40B4-BE49-F238E27FC236}">
                <a16:creationId xmlns:a16="http://schemas.microsoft.com/office/drawing/2014/main" id="{0FF4B69C-75E9-4929-B81B-0A15AF943ECB}"/>
              </a:ext>
            </a:extLst>
          </p:cNvPr>
          <p:cNvSpPr>
            <a:spLocks noGrp="1"/>
          </p:cNvSpPr>
          <p:nvPr>
            <p:ph type="sldNum" sz="quarter" idx="12"/>
          </p:nvPr>
        </p:nvSpPr>
        <p:spPr/>
        <p:txBody>
          <a:bodyPr/>
          <a:lstStyle/>
          <a:p>
            <a:fld id="{0E405565-2238-423B-94E5-F7F2C53F0CF2}" type="slidenum">
              <a:rPr lang="en-IN" smtClean="0"/>
              <a:t>20</a:t>
            </a:fld>
            <a:endParaRPr lang="en-IN"/>
          </a:p>
        </p:txBody>
      </p:sp>
    </p:spTree>
    <p:extLst>
      <p:ext uri="{BB962C8B-B14F-4D97-AF65-F5344CB8AC3E}">
        <p14:creationId xmlns:p14="http://schemas.microsoft.com/office/powerpoint/2010/main" val="277235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E39D-B427-4E6F-9C7E-3ECF9C27532A}"/>
              </a:ext>
            </a:extLst>
          </p:cNvPr>
          <p:cNvSpPr>
            <a:spLocks noGrp="1"/>
          </p:cNvSpPr>
          <p:nvPr>
            <p:ph type="title"/>
          </p:nvPr>
        </p:nvSpPr>
        <p:spPr/>
        <p:txBody>
          <a:bodyPr/>
          <a:lstStyle/>
          <a:p>
            <a:r>
              <a:rPr lang="en-IN" dirty="0"/>
              <a:t>Hardware Codes:</a:t>
            </a:r>
          </a:p>
        </p:txBody>
      </p:sp>
      <p:sp>
        <p:nvSpPr>
          <p:cNvPr id="3" name="Content Placeholder 2">
            <a:extLst>
              <a:ext uri="{FF2B5EF4-FFF2-40B4-BE49-F238E27FC236}">
                <a16:creationId xmlns:a16="http://schemas.microsoft.com/office/drawing/2014/main" id="{D9AA66A6-B771-4445-A070-6A0B0E3A498A}"/>
              </a:ext>
            </a:extLst>
          </p:cNvPr>
          <p:cNvSpPr>
            <a:spLocks noGrp="1"/>
          </p:cNvSpPr>
          <p:nvPr>
            <p:ph idx="1"/>
          </p:nvPr>
        </p:nvSpPr>
        <p:spPr>
          <a:xfrm>
            <a:off x="1251678" y="1347537"/>
            <a:ext cx="10178322" cy="4532055"/>
          </a:xfrm>
        </p:spPr>
        <p:txBody>
          <a:bodyPr>
            <a:normAutofit/>
          </a:bodyPr>
          <a:lstStyle/>
          <a:p>
            <a:pPr marL="0" indent="0">
              <a:buNone/>
            </a:pPr>
            <a:r>
              <a:rPr lang="en" dirty="0"/>
              <a:t>#</a:t>
            </a:r>
            <a:r>
              <a:rPr lang="en-IN" dirty="0"/>
              <a:t> inside while True:</a:t>
            </a:r>
            <a:endParaRPr lang="en" dirty="0"/>
          </a:p>
          <a:p>
            <a:pPr marL="0" indent="0">
              <a:buNone/>
            </a:pPr>
            <a:r>
              <a:rPr lang="en-IN" dirty="0"/>
              <a:t>    if </a:t>
            </a:r>
            <a:r>
              <a:rPr lang="en-IN" dirty="0" err="1"/>
              <a:t>newdata</a:t>
            </a:r>
            <a:r>
              <a:rPr lang="en-IN" dirty="0"/>
              <a:t>[0:6] == "$GPRMC":</a:t>
            </a:r>
          </a:p>
          <a:p>
            <a:pPr marL="0" indent="0">
              <a:buNone/>
            </a:pPr>
            <a:r>
              <a:rPr lang="en-IN" dirty="0"/>
              <a:t>        </a:t>
            </a:r>
            <a:r>
              <a:rPr lang="en-IN" dirty="0" err="1"/>
              <a:t>newmsg</a:t>
            </a:r>
            <a:r>
              <a:rPr lang="en-IN" dirty="0"/>
              <a:t>=pynmea2.parse(</a:t>
            </a:r>
            <a:r>
              <a:rPr lang="en-IN" dirty="0" err="1"/>
              <a:t>newdata</a:t>
            </a:r>
            <a:r>
              <a:rPr lang="en-IN" dirty="0"/>
              <a:t>)</a:t>
            </a:r>
          </a:p>
          <a:p>
            <a:pPr marL="0" indent="0">
              <a:buNone/>
            </a:pPr>
            <a:r>
              <a:rPr lang="en-IN" dirty="0"/>
              <a:t>        </a:t>
            </a:r>
            <a:r>
              <a:rPr lang="en-IN" dirty="0" err="1"/>
              <a:t>lat</a:t>
            </a:r>
            <a:r>
              <a:rPr lang="en-IN" dirty="0"/>
              <a:t>=</a:t>
            </a:r>
            <a:r>
              <a:rPr lang="en-IN" dirty="0" err="1"/>
              <a:t>newmsg.latitude</a:t>
            </a:r>
            <a:endParaRPr lang="en-IN" dirty="0"/>
          </a:p>
          <a:p>
            <a:pPr marL="0" indent="0">
              <a:buNone/>
            </a:pPr>
            <a:r>
              <a:rPr lang="en-IN" dirty="0"/>
              <a:t>        </a:t>
            </a:r>
            <a:r>
              <a:rPr lang="en-IN" dirty="0" err="1"/>
              <a:t>lng</a:t>
            </a:r>
            <a:r>
              <a:rPr lang="en-IN" dirty="0"/>
              <a:t>=</a:t>
            </a:r>
            <a:r>
              <a:rPr lang="en-IN" dirty="0" err="1"/>
              <a:t>newmsg.longitude</a:t>
            </a:r>
            <a:endParaRPr lang="en-IN" dirty="0"/>
          </a:p>
          <a:p>
            <a:pPr marL="0" indent="0">
              <a:buNone/>
            </a:pPr>
            <a:r>
              <a:rPr lang="en-IN" dirty="0"/>
              <a:t>        </a:t>
            </a:r>
            <a:r>
              <a:rPr lang="en-IN" dirty="0" err="1"/>
              <a:t>gps</a:t>
            </a:r>
            <a:r>
              <a:rPr lang="en-IN" dirty="0"/>
              <a:t> = "Latitude=" + str(</a:t>
            </a:r>
            <a:r>
              <a:rPr lang="en-IN" dirty="0" err="1"/>
              <a:t>lat</a:t>
            </a:r>
            <a:r>
              <a:rPr lang="en-IN" dirty="0"/>
              <a:t>) + "and Longitude=" + str(</a:t>
            </a:r>
            <a:r>
              <a:rPr lang="en-IN" dirty="0" err="1"/>
              <a:t>lng</a:t>
            </a:r>
            <a:r>
              <a:rPr lang="en-IN" dirty="0"/>
              <a:t>)</a:t>
            </a:r>
          </a:p>
          <a:p>
            <a:pPr marL="0" indent="0">
              <a:buNone/>
            </a:pPr>
            <a:r>
              <a:rPr lang="en-IN" dirty="0"/>
              <a:t>        #print(</a:t>
            </a:r>
            <a:r>
              <a:rPr lang="en-IN" dirty="0" err="1"/>
              <a:t>gps</a:t>
            </a:r>
            <a:r>
              <a:rPr lang="en-IN" dirty="0"/>
              <a:t>)</a:t>
            </a:r>
          </a:p>
          <a:p>
            <a:pPr marL="0" indent="0">
              <a:buNone/>
            </a:pPr>
            <a:r>
              <a:rPr lang="en-IN" dirty="0"/>
              <a:t>        if(</a:t>
            </a:r>
            <a:r>
              <a:rPr lang="en-IN" dirty="0" err="1"/>
              <a:t>lat</a:t>
            </a:r>
            <a:r>
              <a:rPr lang="en-IN" dirty="0"/>
              <a:t>!=0 and </a:t>
            </a:r>
            <a:r>
              <a:rPr lang="en-IN" dirty="0" err="1"/>
              <a:t>lng</a:t>
            </a:r>
            <a:r>
              <a:rPr lang="en-IN" dirty="0"/>
              <a:t>!=0):</a:t>
            </a:r>
          </a:p>
          <a:p>
            <a:pPr marL="0" indent="0">
              <a:buNone/>
            </a:pPr>
            <a:r>
              <a:rPr lang="en-IN" dirty="0"/>
              <a:t>            </a:t>
            </a:r>
            <a:r>
              <a:rPr lang="en-IN" dirty="0" err="1"/>
              <a:t>root.child</a:t>
            </a:r>
            <a:r>
              <a:rPr lang="en-IN" dirty="0"/>
              <a:t>('drivers/bus17/l').update({0: </a:t>
            </a:r>
            <a:r>
              <a:rPr lang="en-IN" dirty="0" err="1"/>
              <a:t>lat</a:t>
            </a:r>
            <a:r>
              <a:rPr lang="en-IN" dirty="0"/>
              <a:t>, 1: </a:t>
            </a:r>
            <a:r>
              <a:rPr lang="en-IN" dirty="0" err="1"/>
              <a:t>lng</a:t>
            </a:r>
            <a:r>
              <a:rPr lang="en-IN" dirty="0"/>
              <a:t>})</a:t>
            </a:r>
          </a:p>
          <a:p>
            <a:pPr marL="0" indent="0">
              <a:buNone/>
            </a:pPr>
            <a:r>
              <a:rPr lang="en-IN" dirty="0"/>
              <a:t>    </a:t>
            </a:r>
            <a:r>
              <a:rPr lang="en-IN" dirty="0" err="1"/>
              <a:t>time.sleep</a:t>
            </a:r>
            <a:r>
              <a:rPr lang="en-IN" dirty="0"/>
              <a:t>(1.3)</a:t>
            </a:r>
          </a:p>
          <a:p>
            <a:endParaRPr lang="en-IN" sz="2800" dirty="0"/>
          </a:p>
        </p:txBody>
      </p:sp>
      <p:sp>
        <p:nvSpPr>
          <p:cNvPr id="4" name="Slide Number Placeholder 3">
            <a:extLst>
              <a:ext uri="{FF2B5EF4-FFF2-40B4-BE49-F238E27FC236}">
                <a16:creationId xmlns:a16="http://schemas.microsoft.com/office/drawing/2014/main" id="{0FF4B69C-75E9-4929-B81B-0A15AF943ECB}"/>
              </a:ext>
            </a:extLst>
          </p:cNvPr>
          <p:cNvSpPr>
            <a:spLocks noGrp="1"/>
          </p:cNvSpPr>
          <p:nvPr>
            <p:ph type="sldNum" sz="quarter" idx="12"/>
          </p:nvPr>
        </p:nvSpPr>
        <p:spPr/>
        <p:txBody>
          <a:bodyPr/>
          <a:lstStyle/>
          <a:p>
            <a:fld id="{0E405565-2238-423B-94E5-F7F2C53F0CF2}" type="slidenum">
              <a:rPr lang="en-IN" smtClean="0"/>
              <a:t>21</a:t>
            </a:fld>
            <a:endParaRPr lang="en-IN"/>
          </a:p>
        </p:txBody>
      </p:sp>
    </p:spTree>
    <p:extLst>
      <p:ext uri="{BB962C8B-B14F-4D97-AF65-F5344CB8AC3E}">
        <p14:creationId xmlns:p14="http://schemas.microsoft.com/office/powerpoint/2010/main" val="161101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E39D-B427-4E6F-9C7E-3ECF9C27532A}"/>
              </a:ext>
            </a:extLst>
          </p:cNvPr>
          <p:cNvSpPr>
            <a:spLocks noGrp="1"/>
          </p:cNvSpPr>
          <p:nvPr>
            <p:ph type="title"/>
          </p:nvPr>
        </p:nvSpPr>
        <p:spPr/>
        <p:txBody>
          <a:bodyPr/>
          <a:lstStyle/>
          <a:p>
            <a:r>
              <a:rPr lang="en-IN" dirty="0"/>
              <a:t>Hardware Photos:</a:t>
            </a:r>
          </a:p>
        </p:txBody>
      </p:sp>
      <p:sp>
        <p:nvSpPr>
          <p:cNvPr id="3" name="Content Placeholder 2">
            <a:extLst>
              <a:ext uri="{FF2B5EF4-FFF2-40B4-BE49-F238E27FC236}">
                <a16:creationId xmlns:a16="http://schemas.microsoft.com/office/drawing/2014/main" id="{D9AA66A6-B771-4445-A070-6A0B0E3A498A}"/>
              </a:ext>
            </a:extLst>
          </p:cNvPr>
          <p:cNvSpPr>
            <a:spLocks noGrp="1"/>
          </p:cNvSpPr>
          <p:nvPr>
            <p:ph idx="1"/>
          </p:nvPr>
        </p:nvSpPr>
        <p:spPr>
          <a:xfrm>
            <a:off x="1251678" y="1347537"/>
            <a:ext cx="10178322" cy="4532055"/>
          </a:xfrm>
        </p:spPr>
        <p:txBody>
          <a:bodyPr>
            <a:normAutofit/>
          </a:bodyPr>
          <a:lstStyle/>
          <a:p>
            <a:endParaRPr lang="en-IN" sz="2800" dirty="0"/>
          </a:p>
        </p:txBody>
      </p:sp>
      <p:sp>
        <p:nvSpPr>
          <p:cNvPr id="4" name="Slide Number Placeholder 3">
            <a:extLst>
              <a:ext uri="{FF2B5EF4-FFF2-40B4-BE49-F238E27FC236}">
                <a16:creationId xmlns:a16="http://schemas.microsoft.com/office/drawing/2014/main" id="{0FF4B69C-75E9-4929-B81B-0A15AF943ECB}"/>
              </a:ext>
            </a:extLst>
          </p:cNvPr>
          <p:cNvSpPr>
            <a:spLocks noGrp="1"/>
          </p:cNvSpPr>
          <p:nvPr>
            <p:ph type="sldNum" sz="quarter" idx="12"/>
          </p:nvPr>
        </p:nvSpPr>
        <p:spPr/>
        <p:txBody>
          <a:bodyPr/>
          <a:lstStyle/>
          <a:p>
            <a:fld id="{0E405565-2238-423B-94E5-F7F2C53F0CF2}" type="slidenum">
              <a:rPr lang="en-IN" smtClean="0"/>
              <a:t>22</a:t>
            </a:fld>
            <a:endParaRPr lang="en-IN"/>
          </a:p>
        </p:txBody>
      </p:sp>
    </p:spTree>
    <p:extLst>
      <p:ext uri="{BB962C8B-B14F-4D97-AF65-F5344CB8AC3E}">
        <p14:creationId xmlns:p14="http://schemas.microsoft.com/office/powerpoint/2010/main" val="293097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E2B57-D12C-494F-A592-581844E3DFFE}"/>
              </a:ext>
            </a:extLst>
          </p:cNvPr>
          <p:cNvSpPr>
            <a:spLocks noGrp="1"/>
          </p:cNvSpPr>
          <p:nvPr>
            <p:ph type="title"/>
          </p:nvPr>
        </p:nvSpPr>
        <p:spPr/>
        <p:txBody>
          <a:bodyPr/>
          <a:lstStyle/>
          <a:p>
            <a:r>
              <a:rPr lang="en-IN" dirty="0"/>
              <a:t>FIREBASE - CLOUD</a:t>
            </a:r>
          </a:p>
        </p:txBody>
      </p:sp>
      <p:pic>
        <p:nvPicPr>
          <p:cNvPr id="5" name="Content Placeholder 4">
            <a:extLst>
              <a:ext uri="{FF2B5EF4-FFF2-40B4-BE49-F238E27FC236}">
                <a16:creationId xmlns:a16="http://schemas.microsoft.com/office/drawing/2014/main" id="{CE99F967-B654-4E0E-9278-AB6FE37DF6A1}"/>
              </a:ext>
            </a:extLst>
          </p:cNvPr>
          <p:cNvPicPr>
            <a:picLocks noGrp="1" noChangeAspect="1"/>
          </p:cNvPicPr>
          <p:nvPr>
            <p:ph idx="1"/>
          </p:nvPr>
        </p:nvPicPr>
        <p:blipFill>
          <a:blip r:embed="rId2"/>
          <a:stretch>
            <a:fillRect/>
          </a:stretch>
        </p:blipFill>
        <p:spPr>
          <a:xfrm>
            <a:off x="2189574" y="1324065"/>
            <a:ext cx="8576492" cy="5397410"/>
          </a:xfrm>
          <a:prstGeom prst="rect">
            <a:avLst/>
          </a:prstGeom>
        </p:spPr>
      </p:pic>
      <p:sp>
        <p:nvSpPr>
          <p:cNvPr id="4" name="Slide Number Placeholder 3">
            <a:extLst>
              <a:ext uri="{FF2B5EF4-FFF2-40B4-BE49-F238E27FC236}">
                <a16:creationId xmlns:a16="http://schemas.microsoft.com/office/drawing/2014/main" id="{0420C9D6-F082-476A-B97F-358FCA765850}"/>
              </a:ext>
            </a:extLst>
          </p:cNvPr>
          <p:cNvSpPr>
            <a:spLocks noGrp="1"/>
          </p:cNvSpPr>
          <p:nvPr>
            <p:ph type="sldNum" sz="quarter" idx="12"/>
          </p:nvPr>
        </p:nvSpPr>
        <p:spPr/>
        <p:txBody>
          <a:bodyPr/>
          <a:lstStyle/>
          <a:p>
            <a:fld id="{0E405565-2238-423B-94E5-F7F2C53F0CF2}" type="slidenum">
              <a:rPr lang="en-IN" smtClean="0"/>
              <a:t>23</a:t>
            </a:fld>
            <a:endParaRPr lang="en-IN"/>
          </a:p>
        </p:txBody>
      </p:sp>
    </p:spTree>
    <p:extLst>
      <p:ext uri="{BB962C8B-B14F-4D97-AF65-F5344CB8AC3E}">
        <p14:creationId xmlns:p14="http://schemas.microsoft.com/office/powerpoint/2010/main" val="277101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E39D-B427-4E6F-9C7E-3ECF9C27532A}"/>
              </a:ext>
            </a:extLst>
          </p:cNvPr>
          <p:cNvSpPr>
            <a:spLocks noGrp="1"/>
          </p:cNvSpPr>
          <p:nvPr>
            <p:ph type="title"/>
          </p:nvPr>
        </p:nvSpPr>
        <p:spPr/>
        <p:txBody>
          <a:bodyPr/>
          <a:lstStyle/>
          <a:p>
            <a:r>
              <a:rPr lang="en-IN" dirty="0"/>
              <a:t>Software Codes:</a:t>
            </a:r>
          </a:p>
        </p:txBody>
      </p:sp>
      <p:sp>
        <p:nvSpPr>
          <p:cNvPr id="3" name="Content Placeholder 2">
            <a:extLst>
              <a:ext uri="{FF2B5EF4-FFF2-40B4-BE49-F238E27FC236}">
                <a16:creationId xmlns:a16="http://schemas.microsoft.com/office/drawing/2014/main" id="{D9AA66A6-B771-4445-A070-6A0B0E3A498A}"/>
              </a:ext>
            </a:extLst>
          </p:cNvPr>
          <p:cNvSpPr>
            <a:spLocks noGrp="1"/>
          </p:cNvSpPr>
          <p:nvPr>
            <p:ph idx="1"/>
          </p:nvPr>
        </p:nvSpPr>
        <p:spPr>
          <a:xfrm>
            <a:off x="1251678" y="1347537"/>
            <a:ext cx="10178322" cy="4532055"/>
          </a:xfrm>
        </p:spPr>
        <p:txBody>
          <a:bodyPr>
            <a:normAutofit/>
          </a:bodyPr>
          <a:lstStyle/>
          <a:p>
            <a:endParaRPr lang="en-IN" sz="2800" dirty="0"/>
          </a:p>
        </p:txBody>
      </p:sp>
      <p:sp>
        <p:nvSpPr>
          <p:cNvPr id="4" name="Slide Number Placeholder 3">
            <a:extLst>
              <a:ext uri="{FF2B5EF4-FFF2-40B4-BE49-F238E27FC236}">
                <a16:creationId xmlns:a16="http://schemas.microsoft.com/office/drawing/2014/main" id="{0FF4B69C-75E9-4929-B81B-0A15AF943ECB}"/>
              </a:ext>
            </a:extLst>
          </p:cNvPr>
          <p:cNvSpPr>
            <a:spLocks noGrp="1"/>
          </p:cNvSpPr>
          <p:nvPr>
            <p:ph type="sldNum" sz="quarter" idx="12"/>
          </p:nvPr>
        </p:nvSpPr>
        <p:spPr/>
        <p:txBody>
          <a:bodyPr/>
          <a:lstStyle/>
          <a:p>
            <a:fld id="{0E405565-2238-423B-94E5-F7F2C53F0CF2}" type="slidenum">
              <a:rPr lang="en-IN" smtClean="0"/>
              <a:t>24</a:t>
            </a:fld>
            <a:endParaRPr lang="en-IN"/>
          </a:p>
        </p:txBody>
      </p:sp>
    </p:spTree>
    <p:extLst>
      <p:ext uri="{BB962C8B-B14F-4D97-AF65-F5344CB8AC3E}">
        <p14:creationId xmlns:p14="http://schemas.microsoft.com/office/powerpoint/2010/main" val="3193743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ED6B-8B51-478A-8829-CB6AFAC2EB1D}"/>
              </a:ext>
            </a:extLst>
          </p:cNvPr>
          <p:cNvSpPr>
            <a:spLocks noGrp="1"/>
          </p:cNvSpPr>
          <p:nvPr>
            <p:ph type="title"/>
          </p:nvPr>
        </p:nvSpPr>
        <p:spPr>
          <a:xfrm>
            <a:off x="1137378" y="420485"/>
            <a:ext cx="10178322" cy="1492132"/>
          </a:xfrm>
        </p:spPr>
        <p:txBody>
          <a:bodyPr>
            <a:noAutofit/>
          </a:bodyPr>
          <a:lstStyle/>
          <a:p>
            <a:r>
              <a:rPr lang="en-IN" sz="2800" b="1" dirty="0"/>
              <a:t>VEHICLE TRACKING AND MONITORING SYSTEM TO ENHANCE THE SAFETY AND SECURITY DRIVING USING IoT</a:t>
            </a:r>
            <a:r>
              <a:rPr lang="en-IN" sz="2800" dirty="0"/>
              <a:t>:</a:t>
            </a:r>
          </a:p>
        </p:txBody>
      </p:sp>
      <p:sp>
        <p:nvSpPr>
          <p:cNvPr id="4" name="Slide Number Placeholder 3">
            <a:extLst>
              <a:ext uri="{FF2B5EF4-FFF2-40B4-BE49-F238E27FC236}">
                <a16:creationId xmlns:a16="http://schemas.microsoft.com/office/drawing/2014/main" id="{D6463C29-A50F-4EFB-A6D8-BB7B12EB21F4}"/>
              </a:ext>
            </a:extLst>
          </p:cNvPr>
          <p:cNvSpPr>
            <a:spLocks noGrp="1"/>
          </p:cNvSpPr>
          <p:nvPr>
            <p:ph type="sldNum" sz="quarter" idx="12"/>
          </p:nvPr>
        </p:nvSpPr>
        <p:spPr/>
        <p:txBody>
          <a:bodyPr/>
          <a:lstStyle/>
          <a:p>
            <a:fld id="{0E405565-2238-423B-94E5-F7F2C53F0CF2}" type="slidenum">
              <a:rPr lang="en-IN" smtClean="0"/>
              <a:t>25</a:t>
            </a:fld>
            <a:endParaRPr lang="en-IN"/>
          </a:p>
        </p:txBody>
      </p:sp>
      <p:sp>
        <p:nvSpPr>
          <p:cNvPr id="6" name="TextBox 5">
            <a:extLst>
              <a:ext uri="{FF2B5EF4-FFF2-40B4-BE49-F238E27FC236}">
                <a16:creationId xmlns:a16="http://schemas.microsoft.com/office/drawing/2014/main" id="{03B2C7D4-F4F4-4C28-B728-A1E13E7650CA}"/>
              </a:ext>
            </a:extLst>
          </p:cNvPr>
          <p:cNvSpPr txBox="1"/>
          <p:nvPr/>
        </p:nvSpPr>
        <p:spPr>
          <a:xfrm>
            <a:off x="1314270" y="1638535"/>
            <a:ext cx="9810930" cy="646331"/>
          </a:xfrm>
          <a:prstGeom prst="rect">
            <a:avLst/>
          </a:prstGeom>
          <a:noFill/>
        </p:spPr>
        <p:txBody>
          <a:bodyPr wrap="square" rtlCol="0">
            <a:spAutoFit/>
          </a:bodyPr>
          <a:lstStyle/>
          <a:p>
            <a:pPr marL="285750" indent="-285750">
              <a:buFont typeface="Wingdings" panose="05000000000000000000" pitchFamily="2" charset="2"/>
              <a:buChar char="Ø"/>
            </a:pPr>
            <a:r>
              <a:rPr lang="en-IN" dirty="0"/>
              <a:t>Besides tracking the location of the vehicle, information of engine temperature to prevent the ignition/spark, information about the condition of the driver such as, Drunk/Drossiness is detected.</a:t>
            </a:r>
          </a:p>
        </p:txBody>
      </p:sp>
      <p:sp>
        <p:nvSpPr>
          <p:cNvPr id="10" name="TextBox 9">
            <a:extLst>
              <a:ext uri="{FF2B5EF4-FFF2-40B4-BE49-F238E27FC236}">
                <a16:creationId xmlns:a16="http://schemas.microsoft.com/office/drawing/2014/main" id="{135294B1-5FA4-4A47-8122-6710DD9772AB}"/>
              </a:ext>
            </a:extLst>
          </p:cNvPr>
          <p:cNvSpPr txBox="1"/>
          <p:nvPr/>
        </p:nvSpPr>
        <p:spPr>
          <a:xfrm>
            <a:off x="1314270" y="2588571"/>
            <a:ext cx="9810930" cy="2031325"/>
          </a:xfrm>
          <a:prstGeom prst="rect">
            <a:avLst/>
          </a:prstGeom>
          <a:noFill/>
        </p:spPr>
        <p:txBody>
          <a:bodyPr wrap="square" rtlCol="0">
            <a:spAutoFit/>
          </a:bodyPr>
          <a:lstStyle/>
          <a:p>
            <a:r>
              <a:rPr lang="en-IN" dirty="0"/>
              <a:t>Steps followed in this paper:</a:t>
            </a:r>
          </a:p>
          <a:p>
            <a:endParaRPr lang="en-IN" dirty="0"/>
          </a:p>
          <a:p>
            <a:pPr marL="342900" indent="-342900">
              <a:buFont typeface="+mj-lt"/>
              <a:buAutoNum type="arabicPeriod"/>
            </a:pPr>
            <a:r>
              <a:rPr lang="en-IN" dirty="0"/>
              <a:t>GPS Module is installed</a:t>
            </a:r>
          </a:p>
          <a:p>
            <a:pPr marL="342900" indent="-342900">
              <a:buFont typeface="+mj-lt"/>
              <a:buAutoNum type="arabicPeriod"/>
            </a:pPr>
            <a:r>
              <a:rPr lang="en-IN" dirty="0"/>
              <a:t>Monitoring the moving vehicle</a:t>
            </a:r>
          </a:p>
          <a:p>
            <a:pPr marL="342900" indent="-342900">
              <a:buFont typeface="+mj-lt"/>
              <a:buAutoNum type="arabicPeriod"/>
            </a:pPr>
            <a:r>
              <a:rPr lang="en-IN" dirty="0"/>
              <a:t>Checking for temperature of engine, drowsy driver, etc</a:t>
            </a:r>
          </a:p>
          <a:p>
            <a:pPr marL="342900" indent="-342900">
              <a:buFont typeface="+mj-lt"/>
              <a:buAutoNum type="arabicPeriod"/>
            </a:pPr>
            <a:r>
              <a:rPr lang="en-IN" dirty="0"/>
              <a:t>Obtain results</a:t>
            </a:r>
          </a:p>
          <a:p>
            <a:pPr marL="342900" indent="-342900">
              <a:buFont typeface="+mj-lt"/>
              <a:buAutoNum type="arabicPeriod"/>
            </a:pPr>
            <a:r>
              <a:rPr lang="en-IN" dirty="0"/>
              <a:t>If any deviation, stop vehicle and play alarm and report</a:t>
            </a:r>
          </a:p>
        </p:txBody>
      </p:sp>
      <p:sp>
        <p:nvSpPr>
          <p:cNvPr id="14" name="TextBox 13">
            <a:extLst>
              <a:ext uri="{FF2B5EF4-FFF2-40B4-BE49-F238E27FC236}">
                <a16:creationId xmlns:a16="http://schemas.microsoft.com/office/drawing/2014/main" id="{1BFF374B-3AD9-4E43-9AB6-FDB6F7E0F273}"/>
              </a:ext>
            </a:extLst>
          </p:cNvPr>
          <p:cNvSpPr txBox="1"/>
          <p:nvPr/>
        </p:nvSpPr>
        <p:spPr>
          <a:xfrm>
            <a:off x="1190535" y="5541765"/>
            <a:ext cx="9810930"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t>This implementation does not have features like ETAs, showing all routes of an organization, alarms for denoting the bus is nearby, etc.</a:t>
            </a:r>
          </a:p>
          <a:p>
            <a:pPr marL="285750" indent="-285750">
              <a:buFont typeface="Wingdings" panose="05000000000000000000" pitchFamily="2" charset="2"/>
              <a:buChar char="Ø"/>
            </a:pPr>
            <a:r>
              <a:rPr lang="en-IN" dirty="0"/>
              <a:t>Also LPC2148 is not as scalable as Raspberry pi</a:t>
            </a:r>
          </a:p>
        </p:txBody>
      </p:sp>
      <p:pic>
        <p:nvPicPr>
          <p:cNvPr id="3" name="Picture 2">
            <a:extLst>
              <a:ext uri="{FF2B5EF4-FFF2-40B4-BE49-F238E27FC236}">
                <a16:creationId xmlns:a16="http://schemas.microsoft.com/office/drawing/2014/main" id="{688E2C9D-CAC3-4F4F-99EA-B85383B668CB}"/>
              </a:ext>
            </a:extLst>
          </p:cNvPr>
          <p:cNvPicPr>
            <a:picLocks noChangeAspect="1"/>
          </p:cNvPicPr>
          <p:nvPr/>
        </p:nvPicPr>
        <p:blipFill>
          <a:blip r:embed="rId2"/>
          <a:stretch>
            <a:fillRect/>
          </a:stretch>
        </p:blipFill>
        <p:spPr>
          <a:xfrm>
            <a:off x="7741650" y="2665246"/>
            <a:ext cx="3383550" cy="1897233"/>
          </a:xfrm>
          <a:prstGeom prst="rect">
            <a:avLst/>
          </a:prstGeom>
        </p:spPr>
      </p:pic>
      <p:sp>
        <p:nvSpPr>
          <p:cNvPr id="15" name="TextBox 14">
            <a:extLst>
              <a:ext uri="{FF2B5EF4-FFF2-40B4-BE49-F238E27FC236}">
                <a16:creationId xmlns:a16="http://schemas.microsoft.com/office/drawing/2014/main" id="{05CE7C98-B5EC-4112-AEBD-972E98917E2D}"/>
              </a:ext>
            </a:extLst>
          </p:cNvPr>
          <p:cNvSpPr txBox="1"/>
          <p:nvPr/>
        </p:nvSpPr>
        <p:spPr>
          <a:xfrm>
            <a:off x="1314270" y="4945384"/>
            <a:ext cx="9810930" cy="369332"/>
          </a:xfrm>
          <a:prstGeom prst="rect">
            <a:avLst/>
          </a:prstGeom>
          <a:noFill/>
        </p:spPr>
        <p:txBody>
          <a:bodyPr wrap="square" rtlCol="0">
            <a:spAutoFit/>
          </a:bodyPr>
          <a:lstStyle/>
          <a:p>
            <a:r>
              <a:rPr lang="en-IN" dirty="0"/>
              <a:t>Used:  LPC2148 Microcontroller, SIM800, C Programming</a:t>
            </a:r>
          </a:p>
        </p:txBody>
      </p:sp>
    </p:spTree>
    <p:extLst>
      <p:ext uri="{BB962C8B-B14F-4D97-AF65-F5344CB8AC3E}">
        <p14:creationId xmlns:p14="http://schemas.microsoft.com/office/powerpoint/2010/main" val="133887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ED6B-8B51-478A-8829-CB6AFAC2EB1D}"/>
              </a:ext>
            </a:extLst>
          </p:cNvPr>
          <p:cNvSpPr>
            <a:spLocks noGrp="1"/>
          </p:cNvSpPr>
          <p:nvPr>
            <p:ph type="title"/>
          </p:nvPr>
        </p:nvSpPr>
        <p:spPr>
          <a:xfrm>
            <a:off x="1137378" y="420485"/>
            <a:ext cx="10178322" cy="1492132"/>
          </a:xfrm>
        </p:spPr>
        <p:txBody>
          <a:bodyPr>
            <a:noAutofit/>
          </a:bodyPr>
          <a:lstStyle/>
          <a:p>
            <a:r>
              <a:rPr lang="en-IN" sz="2800" b="1" dirty="0"/>
              <a:t>VEHICLE TRACKING AND MONITORING SYSTEM TO ENHANCE THE SAFETY AND SECURITY DRIVING USING IoT</a:t>
            </a:r>
            <a:r>
              <a:rPr lang="en-IN" sz="2800" dirty="0"/>
              <a:t>:</a:t>
            </a:r>
          </a:p>
        </p:txBody>
      </p:sp>
      <p:sp>
        <p:nvSpPr>
          <p:cNvPr id="4" name="Slide Number Placeholder 3">
            <a:extLst>
              <a:ext uri="{FF2B5EF4-FFF2-40B4-BE49-F238E27FC236}">
                <a16:creationId xmlns:a16="http://schemas.microsoft.com/office/drawing/2014/main" id="{D6463C29-A50F-4EFB-A6D8-BB7B12EB21F4}"/>
              </a:ext>
            </a:extLst>
          </p:cNvPr>
          <p:cNvSpPr>
            <a:spLocks noGrp="1"/>
          </p:cNvSpPr>
          <p:nvPr>
            <p:ph type="sldNum" sz="quarter" idx="12"/>
          </p:nvPr>
        </p:nvSpPr>
        <p:spPr/>
        <p:txBody>
          <a:bodyPr/>
          <a:lstStyle/>
          <a:p>
            <a:fld id="{0E405565-2238-423B-94E5-F7F2C53F0CF2}" type="slidenum">
              <a:rPr lang="en-IN" smtClean="0"/>
              <a:t>26</a:t>
            </a:fld>
            <a:endParaRPr lang="en-IN"/>
          </a:p>
        </p:txBody>
      </p:sp>
      <p:pic>
        <p:nvPicPr>
          <p:cNvPr id="3" name="Picture 2">
            <a:extLst>
              <a:ext uri="{FF2B5EF4-FFF2-40B4-BE49-F238E27FC236}">
                <a16:creationId xmlns:a16="http://schemas.microsoft.com/office/drawing/2014/main" id="{0B2152C1-3200-4BEA-B6DE-4DAF3FF61405}"/>
              </a:ext>
            </a:extLst>
          </p:cNvPr>
          <p:cNvPicPr>
            <a:picLocks noChangeAspect="1"/>
          </p:cNvPicPr>
          <p:nvPr/>
        </p:nvPicPr>
        <p:blipFill>
          <a:blip r:embed="rId2"/>
          <a:stretch>
            <a:fillRect/>
          </a:stretch>
        </p:blipFill>
        <p:spPr>
          <a:xfrm>
            <a:off x="2264067" y="1488392"/>
            <a:ext cx="3831933" cy="4808268"/>
          </a:xfrm>
          <a:prstGeom prst="rect">
            <a:avLst/>
          </a:prstGeom>
        </p:spPr>
      </p:pic>
      <p:pic>
        <p:nvPicPr>
          <p:cNvPr id="5" name="Picture 4">
            <a:extLst>
              <a:ext uri="{FF2B5EF4-FFF2-40B4-BE49-F238E27FC236}">
                <a16:creationId xmlns:a16="http://schemas.microsoft.com/office/drawing/2014/main" id="{85B847F3-4F91-40BA-BCE7-CEEA5490BBDC}"/>
              </a:ext>
            </a:extLst>
          </p:cNvPr>
          <p:cNvPicPr>
            <a:picLocks noChangeAspect="1"/>
          </p:cNvPicPr>
          <p:nvPr/>
        </p:nvPicPr>
        <p:blipFill>
          <a:blip r:embed="rId3"/>
          <a:stretch>
            <a:fillRect/>
          </a:stretch>
        </p:blipFill>
        <p:spPr>
          <a:xfrm>
            <a:off x="6424612" y="1592238"/>
            <a:ext cx="4562475" cy="4600575"/>
          </a:xfrm>
          <a:prstGeom prst="rect">
            <a:avLst/>
          </a:prstGeom>
        </p:spPr>
      </p:pic>
    </p:spTree>
    <p:extLst>
      <p:ext uri="{BB962C8B-B14F-4D97-AF65-F5344CB8AC3E}">
        <p14:creationId xmlns:p14="http://schemas.microsoft.com/office/powerpoint/2010/main" val="12864782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ED6B-8B51-478A-8829-CB6AFAC2EB1D}"/>
              </a:ext>
            </a:extLst>
          </p:cNvPr>
          <p:cNvSpPr>
            <a:spLocks noGrp="1"/>
          </p:cNvSpPr>
          <p:nvPr>
            <p:ph type="title"/>
          </p:nvPr>
        </p:nvSpPr>
        <p:spPr>
          <a:xfrm>
            <a:off x="1137378" y="420485"/>
            <a:ext cx="10178322" cy="1492132"/>
          </a:xfrm>
        </p:spPr>
        <p:txBody>
          <a:bodyPr>
            <a:noAutofit/>
          </a:bodyPr>
          <a:lstStyle/>
          <a:p>
            <a:r>
              <a:rPr lang="en-IN" sz="3600" dirty="0"/>
              <a:t>An Android-based IoT System for Vehicle</a:t>
            </a:r>
            <a:br>
              <a:rPr lang="en-IN" sz="3600" dirty="0"/>
            </a:br>
            <a:r>
              <a:rPr lang="en-IN" sz="3600" dirty="0"/>
              <a:t>Monitoring and Diagnostic:</a:t>
            </a:r>
            <a:endParaRPr lang="en-IN" sz="1600" dirty="0"/>
          </a:p>
        </p:txBody>
      </p:sp>
      <p:sp>
        <p:nvSpPr>
          <p:cNvPr id="4" name="Slide Number Placeholder 3">
            <a:extLst>
              <a:ext uri="{FF2B5EF4-FFF2-40B4-BE49-F238E27FC236}">
                <a16:creationId xmlns:a16="http://schemas.microsoft.com/office/drawing/2014/main" id="{D6463C29-A50F-4EFB-A6D8-BB7B12EB21F4}"/>
              </a:ext>
            </a:extLst>
          </p:cNvPr>
          <p:cNvSpPr>
            <a:spLocks noGrp="1"/>
          </p:cNvSpPr>
          <p:nvPr>
            <p:ph type="sldNum" sz="quarter" idx="12"/>
          </p:nvPr>
        </p:nvSpPr>
        <p:spPr/>
        <p:txBody>
          <a:bodyPr/>
          <a:lstStyle/>
          <a:p>
            <a:fld id="{0E405565-2238-423B-94E5-F7F2C53F0CF2}" type="slidenum">
              <a:rPr lang="en-IN" smtClean="0"/>
              <a:t>27</a:t>
            </a:fld>
            <a:endParaRPr lang="en-IN"/>
          </a:p>
        </p:txBody>
      </p:sp>
      <p:sp>
        <p:nvSpPr>
          <p:cNvPr id="8" name="TextBox 7">
            <a:extLst>
              <a:ext uri="{FF2B5EF4-FFF2-40B4-BE49-F238E27FC236}">
                <a16:creationId xmlns:a16="http://schemas.microsoft.com/office/drawing/2014/main" id="{4FD2CBF5-8B37-4944-BDEE-52FD28BE2FBA}"/>
              </a:ext>
            </a:extLst>
          </p:cNvPr>
          <p:cNvSpPr txBox="1"/>
          <p:nvPr/>
        </p:nvSpPr>
        <p:spPr>
          <a:xfrm>
            <a:off x="1190535" y="4622218"/>
            <a:ext cx="9810930" cy="646331"/>
          </a:xfrm>
          <a:prstGeom prst="rect">
            <a:avLst/>
          </a:prstGeom>
          <a:noFill/>
        </p:spPr>
        <p:txBody>
          <a:bodyPr wrap="square" rtlCol="0">
            <a:spAutoFit/>
          </a:bodyPr>
          <a:lstStyle/>
          <a:p>
            <a:r>
              <a:rPr lang="en-IN" dirty="0"/>
              <a:t>Used:  MCP2515 CAN-BUS (primarily intended for high-speed automotive applications using baud rates from 60 </a:t>
            </a:r>
            <a:r>
              <a:rPr lang="en-IN" dirty="0" err="1"/>
              <a:t>kbaud</a:t>
            </a:r>
            <a:r>
              <a:rPr lang="en-IN" dirty="0"/>
              <a:t> up to 1 </a:t>
            </a:r>
            <a:r>
              <a:rPr lang="en-IN" dirty="0" err="1"/>
              <a:t>Mbaud</a:t>
            </a:r>
            <a:r>
              <a:rPr lang="en-IN" dirty="0"/>
              <a:t>), HTML 5, CSS, JS, Java Native Interface</a:t>
            </a:r>
          </a:p>
        </p:txBody>
      </p:sp>
      <p:sp>
        <p:nvSpPr>
          <p:cNvPr id="9" name="TextBox 8">
            <a:extLst>
              <a:ext uri="{FF2B5EF4-FFF2-40B4-BE49-F238E27FC236}">
                <a16:creationId xmlns:a16="http://schemas.microsoft.com/office/drawing/2014/main" id="{DCC78C80-B66C-4F2B-A449-17ACAE477129}"/>
              </a:ext>
            </a:extLst>
          </p:cNvPr>
          <p:cNvSpPr txBox="1"/>
          <p:nvPr/>
        </p:nvSpPr>
        <p:spPr>
          <a:xfrm>
            <a:off x="1190535" y="5541765"/>
            <a:ext cx="9810930" cy="646331"/>
          </a:xfrm>
          <a:prstGeom prst="rect">
            <a:avLst/>
          </a:prstGeom>
          <a:noFill/>
        </p:spPr>
        <p:txBody>
          <a:bodyPr wrap="square" rtlCol="0">
            <a:spAutoFit/>
          </a:bodyPr>
          <a:lstStyle/>
          <a:p>
            <a:pPr marL="285750" indent="-285750">
              <a:buFont typeface="Wingdings" panose="05000000000000000000" pitchFamily="2" charset="2"/>
              <a:buChar char="Ø"/>
            </a:pPr>
            <a:r>
              <a:rPr lang="en-IN" dirty="0"/>
              <a:t>This implementation too does not have features like ETAs, showing all routes of an organization, alarms for denoting the bus is nearby, etc.</a:t>
            </a:r>
          </a:p>
        </p:txBody>
      </p:sp>
      <p:sp>
        <p:nvSpPr>
          <p:cNvPr id="10" name="TextBox 9">
            <a:extLst>
              <a:ext uri="{FF2B5EF4-FFF2-40B4-BE49-F238E27FC236}">
                <a16:creationId xmlns:a16="http://schemas.microsoft.com/office/drawing/2014/main" id="{CAA11256-B5C6-4F6D-A7DB-BAAB0D1263A9}"/>
              </a:ext>
            </a:extLst>
          </p:cNvPr>
          <p:cNvSpPr txBox="1"/>
          <p:nvPr/>
        </p:nvSpPr>
        <p:spPr>
          <a:xfrm>
            <a:off x="1321074" y="2100200"/>
            <a:ext cx="9810930" cy="2031325"/>
          </a:xfrm>
          <a:prstGeom prst="rect">
            <a:avLst/>
          </a:prstGeom>
          <a:noFill/>
        </p:spPr>
        <p:txBody>
          <a:bodyPr wrap="square" rtlCol="0">
            <a:spAutoFit/>
          </a:bodyPr>
          <a:lstStyle/>
          <a:p>
            <a:r>
              <a:rPr lang="en-IN" dirty="0"/>
              <a:t>In this paper:</a:t>
            </a:r>
          </a:p>
          <a:p>
            <a:endParaRPr lang="en-IN" dirty="0"/>
          </a:p>
          <a:p>
            <a:pPr marL="342900" indent="-342900">
              <a:buFont typeface="+mj-lt"/>
              <a:buAutoNum type="arabicPeriod"/>
            </a:pPr>
            <a:r>
              <a:rPr lang="en-IN" dirty="0"/>
              <a:t>GPS Module is installed</a:t>
            </a:r>
          </a:p>
          <a:p>
            <a:pPr marL="342900" indent="-342900">
              <a:buFont typeface="+mj-lt"/>
              <a:buAutoNum type="arabicPeriod"/>
            </a:pPr>
            <a:r>
              <a:rPr lang="en-IN" dirty="0"/>
              <a:t>Vehicle data transmitted via CAN-BUS</a:t>
            </a:r>
          </a:p>
          <a:p>
            <a:pPr marL="342900" indent="-342900">
              <a:buFont typeface="+mj-lt"/>
              <a:buAutoNum type="arabicPeriod"/>
            </a:pPr>
            <a:r>
              <a:rPr lang="en-IN" dirty="0"/>
              <a:t>Usage of IMU Sensor (inertial measurement unit) (for GPS receiver to work when GPS-signals are unavailable, such as tunnels, etc (using  accelerometers, gyroscopes, magnetometers, etc.))</a:t>
            </a:r>
          </a:p>
          <a:p>
            <a:pPr marL="342900" indent="-342900">
              <a:buFont typeface="+mj-lt"/>
              <a:buAutoNum type="arabicPeriod"/>
            </a:pPr>
            <a:r>
              <a:rPr lang="en-IN" dirty="0"/>
              <a:t>Upload to cloud server using mobile network</a:t>
            </a:r>
          </a:p>
        </p:txBody>
      </p:sp>
    </p:spTree>
    <p:extLst>
      <p:ext uri="{BB962C8B-B14F-4D97-AF65-F5344CB8AC3E}">
        <p14:creationId xmlns:p14="http://schemas.microsoft.com/office/powerpoint/2010/main" val="777462170"/>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ED6B-8B51-478A-8829-CB6AFAC2EB1D}"/>
              </a:ext>
            </a:extLst>
          </p:cNvPr>
          <p:cNvSpPr>
            <a:spLocks noGrp="1"/>
          </p:cNvSpPr>
          <p:nvPr>
            <p:ph type="title"/>
          </p:nvPr>
        </p:nvSpPr>
        <p:spPr>
          <a:xfrm>
            <a:off x="1137378" y="420485"/>
            <a:ext cx="10178322" cy="1492132"/>
          </a:xfrm>
        </p:spPr>
        <p:txBody>
          <a:bodyPr>
            <a:noAutofit/>
          </a:bodyPr>
          <a:lstStyle/>
          <a:p>
            <a:r>
              <a:rPr lang="en-IN" sz="3600" dirty="0"/>
              <a:t>An Android-based IoT System for Vehicle</a:t>
            </a:r>
            <a:br>
              <a:rPr lang="en-IN" sz="3600" dirty="0"/>
            </a:br>
            <a:r>
              <a:rPr lang="en-IN" sz="3600" dirty="0"/>
              <a:t>Monitoring and Diagnostic:</a:t>
            </a:r>
            <a:endParaRPr lang="en-IN" sz="1600" dirty="0"/>
          </a:p>
        </p:txBody>
      </p:sp>
      <p:sp>
        <p:nvSpPr>
          <p:cNvPr id="4" name="Slide Number Placeholder 3">
            <a:extLst>
              <a:ext uri="{FF2B5EF4-FFF2-40B4-BE49-F238E27FC236}">
                <a16:creationId xmlns:a16="http://schemas.microsoft.com/office/drawing/2014/main" id="{D6463C29-A50F-4EFB-A6D8-BB7B12EB21F4}"/>
              </a:ext>
            </a:extLst>
          </p:cNvPr>
          <p:cNvSpPr>
            <a:spLocks noGrp="1"/>
          </p:cNvSpPr>
          <p:nvPr>
            <p:ph type="sldNum" sz="quarter" idx="12"/>
          </p:nvPr>
        </p:nvSpPr>
        <p:spPr/>
        <p:txBody>
          <a:bodyPr/>
          <a:lstStyle/>
          <a:p>
            <a:fld id="{0E405565-2238-423B-94E5-F7F2C53F0CF2}" type="slidenum">
              <a:rPr lang="en-IN" smtClean="0"/>
              <a:t>28</a:t>
            </a:fld>
            <a:endParaRPr lang="en-IN"/>
          </a:p>
        </p:txBody>
      </p:sp>
      <p:pic>
        <p:nvPicPr>
          <p:cNvPr id="7" name="Picture 6">
            <a:extLst>
              <a:ext uri="{FF2B5EF4-FFF2-40B4-BE49-F238E27FC236}">
                <a16:creationId xmlns:a16="http://schemas.microsoft.com/office/drawing/2014/main" id="{04CF7607-BF5A-4678-A589-18F213512065}"/>
              </a:ext>
            </a:extLst>
          </p:cNvPr>
          <p:cNvPicPr>
            <a:picLocks noChangeAspect="1"/>
          </p:cNvPicPr>
          <p:nvPr/>
        </p:nvPicPr>
        <p:blipFill>
          <a:blip r:embed="rId2"/>
          <a:stretch>
            <a:fillRect/>
          </a:stretch>
        </p:blipFill>
        <p:spPr>
          <a:xfrm>
            <a:off x="1036637" y="1821177"/>
            <a:ext cx="10596563" cy="4430095"/>
          </a:xfrm>
          <a:prstGeom prst="rect">
            <a:avLst/>
          </a:prstGeom>
        </p:spPr>
      </p:pic>
    </p:spTree>
    <p:extLst>
      <p:ext uri="{BB962C8B-B14F-4D97-AF65-F5344CB8AC3E}">
        <p14:creationId xmlns:p14="http://schemas.microsoft.com/office/powerpoint/2010/main" val="2422502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B09B6-172B-4574-BEBA-3045130C186E}"/>
              </a:ext>
            </a:extLst>
          </p:cNvPr>
          <p:cNvSpPr>
            <a:spLocks noGrp="1"/>
          </p:cNvSpPr>
          <p:nvPr>
            <p:ph type="title"/>
          </p:nvPr>
        </p:nvSpPr>
        <p:spPr/>
        <p:txBody>
          <a:bodyPr>
            <a:normAutofit fontScale="90000"/>
          </a:bodyPr>
          <a:lstStyle/>
          <a:p>
            <a:r>
              <a:rPr lang="en-US" dirty="0"/>
              <a:t>Energy-Efficient Location Tracking with Smartphones for IoT</a:t>
            </a:r>
            <a:br>
              <a:rPr lang="en-IN" dirty="0"/>
            </a:br>
            <a:endParaRPr lang="en-IN" dirty="0"/>
          </a:p>
        </p:txBody>
      </p:sp>
      <p:sp>
        <p:nvSpPr>
          <p:cNvPr id="3" name="Content Placeholder 2">
            <a:extLst>
              <a:ext uri="{FF2B5EF4-FFF2-40B4-BE49-F238E27FC236}">
                <a16:creationId xmlns:a16="http://schemas.microsoft.com/office/drawing/2014/main" id="{86337D72-5680-4CB3-946A-157910C9D19F}"/>
              </a:ext>
            </a:extLst>
          </p:cNvPr>
          <p:cNvSpPr>
            <a:spLocks noGrp="1"/>
          </p:cNvSpPr>
          <p:nvPr>
            <p:ph idx="1"/>
          </p:nvPr>
        </p:nvSpPr>
        <p:spPr>
          <a:xfrm>
            <a:off x="1251678" y="2286001"/>
            <a:ext cx="10178322" cy="3743324"/>
          </a:xfrm>
        </p:spPr>
        <p:txBody>
          <a:bodyPr>
            <a:normAutofit fontScale="62500" lnSpcReduction="20000"/>
          </a:bodyPr>
          <a:lstStyle/>
          <a:p>
            <a:r>
              <a:rPr lang="en-US" dirty="0" err="1"/>
              <a:t>SenSTrack</a:t>
            </a:r>
            <a:r>
              <a:rPr lang="en-US" dirty="0"/>
              <a:t> periodically collects data from the sensors correspondingly for detecting turning point/speed and correspondingly distance from the last recorded location. When </a:t>
            </a:r>
            <a:r>
              <a:rPr lang="en-US" dirty="0" err="1"/>
              <a:t>WiFi</a:t>
            </a:r>
            <a:r>
              <a:rPr lang="en-US" dirty="0"/>
              <a:t> is active and GPS isn’t available , using network based location sensing method to get the raw coordinates </a:t>
            </a:r>
            <a:endParaRPr lang="en-IN" dirty="0"/>
          </a:p>
          <a:p>
            <a:r>
              <a:rPr lang="en-US" dirty="0"/>
              <a:t>1) Orientation:</a:t>
            </a:r>
            <a:endParaRPr lang="en-IN" dirty="0"/>
          </a:p>
          <a:p>
            <a:r>
              <a:rPr lang="en-US" dirty="0"/>
              <a:t>Orientation sensor is employed as a turning point detector of turning </a:t>
            </a:r>
            <a:r>
              <a:rPr lang="en-US" dirty="0" err="1"/>
              <a:t>point.This</a:t>
            </a:r>
            <a:r>
              <a:rPr lang="en-US" dirty="0"/>
              <a:t> is based on the idea that no need is there for users location recording if he/she is in a steady movement </a:t>
            </a:r>
            <a:r>
              <a:rPr lang="en-US" dirty="0" err="1"/>
              <a:t>witjour</a:t>
            </a:r>
            <a:r>
              <a:rPr lang="en-US" dirty="0"/>
              <a:t> no direction change</a:t>
            </a:r>
            <a:endParaRPr lang="en-IN" dirty="0"/>
          </a:p>
          <a:p>
            <a:r>
              <a:rPr lang="en-US" dirty="0"/>
              <a:t>2) Acceleration:</a:t>
            </a:r>
            <a:endParaRPr lang="en-IN" dirty="0"/>
          </a:p>
          <a:p>
            <a:r>
              <a:rPr lang="en-US" dirty="0"/>
              <a:t>Mobile device accelerometer is used in many location sensing system for detection of movement. Distance is integration of speed which </a:t>
            </a:r>
            <a:r>
              <a:rPr lang="en-US" dirty="0" err="1"/>
              <a:t>inturn</a:t>
            </a:r>
            <a:r>
              <a:rPr lang="en-US" dirty="0"/>
              <a:t> is that of </a:t>
            </a:r>
            <a:r>
              <a:rPr lang="en-US" dirty="0" err="1"/>
              <a:t>acceleration.So</a:t>
            </a:r>
            <a:r>
              <a:rPr lang="en-US" dirty="0"/>
              <a:t> using this as the base idea explored is the possibility of distance calculation that the user has moved and also the speed</a:t>
            </a:r>
            <a:endParaRPr lang="en-IN" dirty="0"/>
          </a:p>
          <a:p>
            <a:r>
              <a:rPr lang="en-US" dirty="0"/>
              <a:t>C. Switching Location Sensing Method</a:t>
            </a:r>
            <a:endParaRPr lang="en-IN" dirty="0"/>
          </a:p>
          <a:p>
            <a:r>
              <a:rPr lang="en-US" dirty="0"/>
              <a:t>GPS sensors cant work </a:t>
            </a:r>
            <a:r>
              <a:rPr lang="en-US" dirty="0" err="1"/>
              <a:t>indoors.Smartphones</a:t>
            </a:r>
            <a:r>
              <a:rPr lang="en-US" dirty="0"/>
              <a:t> besides GPS use network based localization which uses GSM footprints from cell tower and use </a:t>
            </a:r>
            <a:r>
              <a:rPr lang="en-US" dirty="0" err="1"/>
              <a:t>WiFi</a:t>
            </a:r>
            <a:r>
              <a:rPr lang="en-US" dirty="0"/>
              <a:t> signals to get the approximate </a:t>
            </a:r>
            <a:r>
              <a:rPr lang="en-US" dirty="0" err="1"/>
              <a:t>location.Although</a:t>
            </a:r>
            <a:r>
              <a:rPr lang="en-US" dirty="0"/>
              <a:t> sensing isn’t that accurate as that of GPS. The idea used here is switching from GPS to network based location if GPS signal is invalid and there is an wireless network connection which is active.</a:t>
            </a:r>
            <a:endParaRPr lang="en-IN" dirty="0"/>
          </a:p>
          <a:p>
            <a:r>
              <a:rPr lang="en-US" dirty="0"/>
              <a:t>D. Track Reconstruction</a:t>
            </a:r>
            <a:endParaRPr lang="en-IN" dirty="0"/>
          </a:p>
          <a:p>
            <a:r>
              <a:rPr lang="en-US" dirty="0"/>
              <a:t>A Gaussian Process Regression method which is a machine learning technique is used to do interpolation so that the reconstructed track can be more smooth and users actual path Is fitted.</a:t>
            </a:r>
            <a:endParaRPr lang="en-IN" dirty="0"/>
          </a:p>
          <a:p>
            <a:endParaRPr lang="en-IN" dirty="0"/>
          </a:p>
        </p:txBody>
      </p:sp>
      <p:sp>
        <p:nvSpPr>
          <p:cNvPr id="4" name="Slide Number Placeholder 3">
            <a:extLst>
              <a:ext uri="{FF2B5EF4-FFF2-40B4-BE49-F238E27FC236}">
                <a16:creationId xmlns:a16="http://schemas.microsoft.com/office/drawing/2014/main" id="{2285029F-35E4-4FA3-AF58-4EDE4974E787}"/>
              </a:ext>
            </a:extLst>
          </p:cNvPr>
          <p:cNvSpPr>
            <a:spLocks noGrp="1"/>
          </p:cNvSpPr>
          <p:nvPr>
            <p:ph type="sldNum" sz="quarter" idx="12"/>
          </p:nvPr>
        </p:nvSpPr>
        <p:spPr/>
        <p:txBody>
          <a:bodyPr/>
          <a:lstStyle/>
          <a:p>
            <a:fld id="{0E405565-2238-423B-94E5-F7F2C53F0CF2}" type="slidenum">
              <a:rPr lang="en-IN" smtClean="0"/>
              <a:t>29</a:t>
            </a:fld>
            <a:endParaRPr lang="en-IN"/>
          </a:p>
        </p:txBody>
      </p:sp>
    </p:spTree>
    <p:extLst>
      <p:ext uri="{BB962C8B-B14F-4D97-AF65-F5344CB8AC3E}">
        <p14:creationId xmlns:p14="http://schemas.microsoft.com/office/powerpoint/2010/main" val="88023745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3EE8-CFFE-4B7B-AD7C-F8BF8F395B42}"/>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062B5D4A-16AF-4AAB-BB5E-BE8189E35FD9}"/>
              </a:ext>
            </a:extLst>
          </p:cNvPr>
          <p:cNvSpPr>
            <a:spLocks noGrp="1"/>
          </p:cNvSpPr>
          <p:nvPr>
            <p:ph idx="1"/>
          </p:nvPr>
        </p:nvSpPr>
        <p:spPr>
          <a:xfrm>
            <a:off x="1251678" y="1504950"/>
            <a:ext cx="10178322" cy="4374643"/>
          </a:xfrm>
        </p:spPr>
        <p:txBody>
          <a:bodyPr>
            <a:normAutofit fontScale="92500" lnSpcReduction="10000"/>
          </a:bodyPr>
          <a:lstStyle/>
          <a:p>
            <a:r>
              <a:rPr lang="en-IN" sz="3200" dirty="0"/>
              <a:t>Students will be able to locate other buses if they miss their current bus.</a:t>
            </a:r>
          </a:p>
          <a:p>
            <a:r>
              <a:rPr lang="en-IN" sz="3200" dirty="0"/>
              <a:t>They can get the bus’s ETA to reach their stop</a:t>
            </a:r>
          </a:p>
          <a:p>
            <a:r>
              <a:rPr lang="en-IN" sz="3200" dirty="0"/>
              <a:t>Driver’s driving route can be monitored</a:t>
            </a:r>
          </a:p>
          <a:p>
            <a:r>
              <a:rPr lang="en-IN" sz="3200" dirty="0"/>
              <a:t>Lost vehicles can be tracked</a:t>
            </a:r>
          </a:p>
          <a:p>
            <a:r>
              <a:rPr lang="en-IN" sz="3200" dirty="0"/>
              <a:t>Monitor speed, get to know about traffic in routes, etc</a:t>
            </a:r>
          </a:p>
          <a:p>
            <a:r>
              <a:rPr lang="en-IN" sz="3200" dirty="0"/>
              <a:t>These are achieved using accurate GPS module, all powered by bus itself</a:t>
            </a:r>
          </a:p>
          <a:p>
            <a:endParaRPr lang="en-IN" sz="2400" dirty="0"/>
          </a:p>
          <a:p>
            <a:endParaRPr lang="en-IN" sz="2400" dirty="0"/>
          </a:p>
        </p:txBody>
      </p:sp>
      <p:sp>
        <p:nvSpPr>
          <p:cNvPr id="4" name="Slide Number Placeholder 3">
            <a:extLst>
              <a:ext uri="{FF2B5EF4-FFF2-40B4-BE49-F238E27FC236}">
                <a16:creationId xmlns:a16="http://schemas.microsoft.com/office/drawing/2014/main" id="{33ED85CE-540E-4755-8B9B-D8A19A06BBF6}"/>
              </a:ext>
            </a:extLst>
          </p:cNvPr>
          <p:cNvSpPr>
            <a:spLocks noGrp="1"/>
          </p:cNvSpPr>
          <p:nvPr>
            <p:ph type="sldNum" sz="quarter" idx="12"/>
          </p:nvPr>
        </p:nvSpPr>
        <p:spPr/>
        <p:txBody>
          <a:bodyPr/>
          <a:lstStyle/>
          <a:p>
            <a:fld id="{0E405565-2238-423B-94E5-F7F2C53F0CF2}" type="slidenum">
              <a:rPr lang="en-IN" smtClean="0"/>
              <a:t>3</a:t>
            </a:fld>
            <a:endParaRPr lang="en-IN"/>
          </a:p>
        </p:txBody>
      </p:sp>
    </p:spTree>
    <p:extLst>
      <p:ext uri="{BB962C8B-B14F-4D97-AF65-F5344CB8AC3E}">
        <p14:creationId xmlns:p14="http://schemas.microsoft.com/office/powerpoint/2010/main" val="264371889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2DB24A-F5C1-41C3-9686-027C6F5AFA9D}"/>
              </a:ext>
            </a:extLst>
          </p:cNvPr>
          <p:cNvSpPr>
            <a:spLocks noGrp="1"/>
          </p:cNvSpPr>
          <p:nvPr>
            <p:ph type="sldNum" sz="quarter" idx="12"/>
          </p:nvPr>
        </p:nvSpPr>
        <p:spPr/>
        <p:txBody>
          <a:bodyPr/>
          <a:lstStyle/>
          <a:p>
            <a:fld id="{0E405565-2238-423B-94E5-F7F2C53F0CF2}" type="slidenum">
              <a:rPr lang="en-IN" smtClean="0"/>
              <a:t>30</a:t>
            </a:fld>
            <a:endParaRPr lang="en-IN"/>
          </a:p>
        </p:txBody>
      </p:sp>
      <p:pic>
        <p:nvPicPr>
          <p:cNvPr id="5" name="Content Placeholder 4">
            <a:extLst>
              <a:ext uri="{FF2B5EF4-FFF2-40B4-BE49-F238E27FC236}">
                <a16:creationId xmlns:a16="http://schemas.microsoft.com/office/drawing/2014/main" id="{117BEEA1-033E-4E5C-B69A-73B7D6591D9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0085" y="2240502"/>
            <a:ext cx="4808637" cy="3459780"/>
          </a:xfrm>
          <a:prstGeom prst="rect">
            <a:avLst/>
          </a:prstGeom>
          <a:noFill/>
          <a:ln>
            <a:noFill/>
          </a:ln>
        </p:spPr>
      </p:pic>
      <p:pic>
        <p:nvPicPr>
          <p:cNvPr id="6" name="Picture 5">
            <a:extLst>
              <a:ext uri="{FF2B5EF4-FFF2-40B4-BE49-F238E27FC236}">
                <a16:creationId xmlns:a16="http://schemas.microsoft.com/office/drawing/2014/main" id="{95CE181F-C944-4E7B-8812-B5CDB9CD2F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11077" y="2240502"/>
            <a:ext cx="4434840" cy="3467100"/>
          </a:xfrm>
          <a:prstGeom prst="rect">
            <a:avLst/>
          </a:prstGeom>
          <a:noFill/>
          <a:ln>
            <a:noFill/>
          </a:ln>
        </p:spPr>
      </p:pic>
      <p:sp>
        <p:nvSpPr>
          <p:cNvPr id="7" name="Title 1">
            <a:extLst>
              <a:ext uri="{FF2B5EF4-FFF2-40B4-BE49-F238E27FC236}">
                <a16:creationId xmlns:a16="http://schemas.microsoft.com/office/drawing/2014/main" id="{7CE2643B-A42B-4656-A62D-548D8DB6B094}"/>
              </a:ext>
            </a:extLst>
          </p:cNvPr>
          <p:cNvSpPr>
            <a:spLocks noGrp="1"/>
          </p:cNvSpPr>
          <p:nvPr>
            <p:ph type="title"/>
          </p:nvPr>
        </p:nvSpPr>
        <p:spPr>
          <a:xfrm>
            <a:off x="1251678" y="382385"/>
            <a:ext cx="10178322" cy="1492132"/>
          </a:xfrm>
        </p:spPr>
        <p:txBody>
          <a:bodyPr>
            <a:normAutofit fontScale="90000"/>
          </a:bodyPr>
          <a:lstStyle/>
          <a:p>
            <a:r>
              <a:rPr lang="en-US" dirty="0"/>
              <a:t>Energy-Efficient Location Tracking with Smartphones for IoT</a:t>
            </a:r>
            <a:br>
              <a:rPr lang="en-IN" dirty="0"/>
            </a:br>
            <a:endParaRPr lang="en-IN" dirty="0"/>
          </a:p>
        </p:txBody>
      </p:sp>
    </p:spTree>
    <p:extLst>
      <p:ext uri="{BB962C8B-B14F-4D97-AF65-F5344CB8AC3E}">
        <p14:creationId xmlns:p14="http://schemas.microsoft.com/office/powerpoint/2010/main" val="133431232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0D0A-5B53-458D-A7D0-26AD0AC352D5}"/>
              </a:ext>
            </a:extLst>
          </p:cNvPr>
          <p:cNvSpPr>
            <a:spLocks noGrp="1"/>
          </p:cNvSpPr>
          <p:nvPr>
            <p:ph type="title"/>
          </p:nvPr>
        </p:nvSpPr>
        <p:spPr/>
        <p:txBody>
          <a:bodyPr/>
          <a:lstStyle/>
          <a:p>
            <a:r>
              <a:rPr lang="en-IN" dirty="0"/>
              <a:t>IOT Based Vehicle Monitoring System</a:t>
            </a:r>
          </a:p>
        </p:txBody>
      </p:sp>
      <p:sp>
        <p:nvSpPr>
          <p:cNvPr id="3" name="Content Placeholder 2">
            <a:extLst>
              <a:ext uri="{FF2B5EF4-FFF2-40B4-BE49-F238E27FC236}">
                <a16:creationId xmlns:a16="http://schemas.microsoft.com/office/drawing/2014/main" id="{12F090B6-F64A-45D2-8F7D-65D30DB142DA}"/>
              </a:ext>
            </a:extLst>
          </p:cNvPr>
          <p:cNvSpPr>
            <a:spLocks noGrp="1"/>
          </p:cNvSpPr>
          <p:nvPr>
            <p:ph idx="1"/>
          </p:nvPr>
        </p:nvSpPr>
        <p:spPr/>
        <p:txBody>
          <a:bodyPr>
            <a:normAutofit fontScale="70000" lnSpcReduction="20000"/>
          </a:bodyPr>
          <a:lstStyle/>
          <a:p>
            <a:r>
              <a:rPr lang="en-US" dirty="0"/>
              <a:t>The objective is to track vehicle’s parameters and location from a centralized place.</a:t>
            </a:r>
            <a:endParaRPr lang="en-IN" dirty="0"/>
          </a:p>
          <a:p>
            <a:r>
              <a:rPr lang="en-US" dirty="0"/>
              <a:t>A combination of GPS GPRS and IoT is used </a:t>
            </a:r>
            <a:endParaRPr lang="en-IN" dirty="0"/>
          </a:p>
          <a:p>
            <a:r>
              <a:rPr lang="en-US" dirty="0"/>
              <a:t>Proposed system mainly consists of a microcontroller and GPS + GPRS module. Vehicle parameters and location coordinates from GPS module are fed to the controller.</a:t>
            </a:r>
            <a:endParaRPr lang="en-IN" dirty="0"/>
          </a:p>
          <a:p>
            <a:r>
              <a:rPr lang="en-US" dirty="0"/>
              <a:t>Controller transfers this data to server with the help of GSM/GPRS technology. Sim808 module is used for GPS and GSM/GPRS connectivity along with Arduino controller.</a:t>
            </a:r>
            <a:endParaRPr lang="en-IN" dirty="0"/>
          </a:p>
          <a:p>
            <a:r>
              <a:rPr lang="en-US" dirty="0"/>
              <a:t>Parameters stored in database and showed via webpage</a:t>
            </a:r>
            <a:endParaRPr lang="en-IN" dirty="0"/>
          </a:p>
          <a:p>
            <a:r>
              <a:rPr lang="en-US" dirty="0"/>
              <a:t>Hardware Requirements</a:t>
            </a:r>
            <a:endParaRPr lang="en-IN" dirty="0"/>
          </a:p>
          <a:p>
            <a:r>
              <a:rPr lang="en-US" dirty="0"/>
              <a:t>Arduino</a:t>
            </a:r>
            <a:endParaRPr lang="en-IN" dirty="0"/>
          </a:p>
          <a:p>
            <a:r>
              <a:rPr lang="en-US" dirty="0"/>
              <a:t>Open source platform </a:t>
            </a:r>
            <a:endParaRPr lang="en-IN" dirty="0"/>
          </a:p>
          <a:p>
            <a:r>
              <a:rPr lang="en-US" dirty="0"/>
              <a:t>Based on control chips used different variants are there</a:t>
            </a:r>
            <a:endParaRPr lang="en-IN" dirty="0"/>
          </a:p>
          <a:p>
            <a:r>
              <a:rPr lang="en-US" dirty="0" err="1"/>
              <a:t>Eg</a:t>
            </a:r>
            <a:r>
              <a:rPr lang="en-US" dirty="0"/>
              <a:t>- ATMEGA</a:t>
            </a:r>
            <a:br>
              <a:rPr lang="en-US" dirty="0"/>
            </a:br>
            <a:r>
              <a:rPr lang="en-US" dirty="0"/>
              <a:t>      Arduino Mega 2560</a:t>
            </a:r>
            <a:endParaRPr lang="en-IN" dirty="0"/>
          </a:p>
          <a:p>
            <a:endParaRPr lang="en-IN" dirty="0"/>
          </a:p>
        </p:txBody>
      </p:sp>
      <p:sp>
        <p:nvSpPr>
          <p:cNvPr id="4" name="Slide Number Placeholder 3">
            <a:extLst>
              <a:ext uri="{FF2B5EF4-FFF2-40B4-BE49-F238E27FC236}">
                <a16:creationId xmlns:a16="http://schemas.microsoft.com/office/drawing/2014/main" id="{AEE6E419-0CD5-4E7A-8D8A-C3B70D3B752A}"/>
              </a:ext>
            </a:extLst>
          </p:cNvPr>
          <p:cNvSpPr>
            <a:spLocks noGrp="1"/>
          </p:cNvSpPr>
          <p:nvPr>
            <p:ph type="sldNum" sz="quarter" idx="12"/>
          </p:nvPr>
        </p:nvSpPr>
        <p:spPr/>
        <p:txBody>
          <a:bodyPr/>
          <a:lstStyle/>
          <a:p>
            <a:fld id="{0E405565-2238-423B-94E5-F7F2C53F0CF2}" type="slidenum">
              <a:rPr lang="en-IN" smtClean="0"/>
              <a:t>31</a:t>
            </a:fld>
            <a:endParaRPr lang="en-IN"/>
          </a:p>
        </p:txBody>
      </p:sp>
    </p:spTree>
    <p:extLst>
      <p:ext uri="{BB962C8B-B14F-4D97-AF65-F5344CB8AC3E}">
        <p14:creationId xmlns:p14="http://schemas.microsoft.com/office/powerpoint/2010/main" val="17566165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7FCAA-8BB6-4C84-9449-70279BEC21F9}"/>
              </a:ext>
            </a:extLst>
          </p:cNvPr>
          <p:cNvSpPr>
            <a:spLocks noGrp="1"/>
          </p:cNvSpPr>
          <p:nvPr>
            <p:ph type="sldNum" sz="quarter" idx="12"/>
          </p:nvPr>
        </p:nvSpPr>
        <p:spPr/>
        <p:txBody>
          <a:bodyPr/>
          <a:lstStyle/>
          <a:p>
            <a:fld id="{0E405565-2238-423B-94E5-F7F2C53F0CF2}" type="slidenum">
              <a:rPr lang="en-IN" smtClean="0"/>
              <a:t>32</a:t>
            </a:fld>
            <a:endParaRPr lang="en-IN"/>
          </a:p>
        </p:txBody>
      </p:sp>
      <p:pic>
        <p:nvPicPr>
          <p:cNvPr id="5" name="Content Placeholder 4">
            <a:extLst>
              <a:ext uri="{FF2B5EF4-FFF2-40B4-BE49-F238E27FC236}">
                <a16:creationId xmlns:a16="http://schemas.microsoft.com/office/drawing/2014/main" id="{8172AEB4-4FF1-466F-92FE-893AF1805D7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9823" y="2286000"/>
            <a:ext cx="9101303" cy="3594100"/>
          </a:xfrm>
          <a:prstGeom prst="rect">
            <a:avLst/>
          </a:prstGeom>
          <a:noFill/>
          <a:ln>
            <a:noFill/>
          </a:ln>
        </p:spPr>
      </p:pic>
      <p:sp>
        <p:nvSpPr>
          <p:cNvPr id="6" name="Title 1">
            <a:extLst>
              <a:ext uri="{FF2B5EF4-FFF2-40B4-BE49-F238E27FC236}">
                <a16:creationId xmlns:a16="http://schemas.microsoft.com/office/drawing/2014/main" id="{BC0808FC-3C11-450B-8916-3F6E2E38CF2B}"/>
              </a:ext>
            </a:extLst>
          </p:cNvPr>
          <p:cNvSpPr>
            <a:spLocks noGrp="1"/>
          </p:cNvSpPr>
          <p:nvPr>
            <p:ph type="title"/>
          </p:nvPr>
        </p:nvSpPr>
        <p:spPr>
          <a:xfrm>
            <a:off x="1251678" y="382385"/>
            <a:ext cx="10178322" cy="1492132"/>
          </a:xfrm>
        </p:spPr>
        <p:txBody>
          <a:bodyPr/>
          <a:lstStyle/>
          <a:p>
            <a:r>
              <a:rPr lang="en-IN" dirty="0"/>
              <a:t>IOT Based Vehicle Monitoring System</a:t>
            </a:r>
          </a:p>
        </p:txBody>
      </p:sp>
    </p:spTree>
    <p:extLst>
      <p:ext uri="{BB962C8B-B14F-4D97-AF65-F5344CB8AC3E}">
        <p14:creationId xmlns:p14="http://schemas.microsoft.com/office/powerpoint/2010/main" val="1510984756"/>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Near Real-time tracking of IoT devices"/>
          <p:cNvSpPr txBox="1">
            <a:spLocks noGrp="1"/>
          </p:cNvSpPr>
          <p:nvPr>
            <p:ph type="title"/>
          </p:nvPr>
        </p:nvSpPr>
        <p:spPr>
          <a:xfrm>
            <a:off x="2193727" y="116086"/>
            <a:ext cx="7804547" cy="1518047"/>
          </a:xfrm>
          <a:prstGeom prst="rect">
            <a:avLst/>
          </a:prstGeom>
        </p:spPr>
        <p:txBody>
          <a:bodyPr>
            <a:noAutofit/>
          </a:bodyPr>
          <a:lstStyle>
            <a:lvl1pPr defTabSz="484886">
              <a:defRPr sz="6640"/>
            </a:lvl1pPr>
          </a:lstStyle>
          <a:p>
            <a:r>
              <a:rPr sz="4800" dirty="0"/>
              <a:t>Near Real-time tracking of IoT devices</a:t>
            </a:r>
          </a:p>
        </p:txBody>
      </p:sp>
      <p:sp>
        <p:nvSpPr>
          <p:cNvPr id="123" name="Usecase: For disaster rescue operations, to know the exact location of users within closed confined spaces.…"/>
          <p:cNvSpPr txBox="1">
            <a:spLocks noGrp="1"/>
          </p:cNvSpPr>
          <p:nvPr>
            <p:ph type="body" idx="1"/>
          </p:nvPr>
        </p:nvSpPr>
        <p:spPr>
          <a:xfrm>
            <a:off x="2193727" y="2047280"/>
            <a:ext cx="8172234" cy="4420195"/>
          </a:xfrm>
          <a:prstGeom prst="rect">
            <a:avLst/>
          </a:prstGeom>
        </p:spPr>
        <p:txBody>
          <a:bodyPr>
            <a:normAutofit fontScale="70000" lnSpcReduction="20000"/>
          </a:bodyPr>
          <a:lstStyle/>
          <a:p>
            <a:pPr marL="309403" indent="-309403" defTabSz="406644">
              <a:spcBef>
                <a:spcPts val="2883"/>
              </a:spcBef>
              <a:defRPr sz="3168"/>
            </a:pPr>
            <a:r>
              <a:rPr b="1" dirty="0" err="1"/>
              <a:t>Usecase</a:t>
            </a:r>
            <a:r>
              <a:rPr b="1" dirty="0"/>
              <a:t>:</a:t>
            </a:r>
            <a:r>
              <a:rPr dirty="0"/>
              <a:t> For disaster rescue operations, to know the exact location of users within closed confined spaces.</a:t>
            </a:r>
          </a:p>
          <a:p>
            <a:pPr marL="309403" indent="-309403" defTabSz="406644">
              <a:spcBef>
                <a:spcPts val="2883"/>
              </a:spcBef>
              <a:defRPr sz="3168"/>
            </a:pPr>
            <a:r>
              <a:rPr b="1" dirty="0"/>
              <a:t>Design Goals:</a:t>
            </a:r>
            <a:r>
              <a:rPr dirty="0"/>
              <a:t> Less Energy Intensive, minimal communication traffic, most info is snapshot based.</a:t>
            </a:r>
          </a:p>
          <a:p>
            <a:pPr marL="309403" indent="-309403" defTabSz="406644">
              <a:spcBef>
                <a:spcPts val="2883"/>
              </a:spcBef>
              <a:defRPr sz="3168"/>
            </a:pPr>
            <a:r>
              <a:rPr dirty="0"/>
              <a:t>To reduce the overhead involved in real-time tracking of (mobile) IoT devices, the scheme proposed adopts a quasi- real-time tracking approach utilizing the </a:t>
            </a:r>
            <a:r>
              <a:rPr dirty="0" err="1"/>
              <a:t>LIDx</a:t>
            </a:r>
            <a:r>
              <a:rPr dirty="0"/>
              <a:t> protocol and its period, and collects only a small amount of information in each snapshot; such as </a:t>
            </a:r>
            <a:r>
              <a:rPr b="1" dirty="0"/>
              <a:t>time, remaining energy in the mobile device, and the type of communications interface.</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Image" descr="Image"/>
          <p:cNvPicPr>
            <a:picLocks noChangeAspect="1"/>
          </p:cNvPicPr>
          <p:nvPr/>
        </p:nvPicPr>
        <p:blipFill>
          <a:blip r:embed="rId2"/>
          <a:stretch>
            <a:fillRect/>
          </a:stretch>
        </p:blipFill>
        <p:spPr>
          <a:xfrm>
            <a:off x="6135863" y="1422317"/>
            <a:ext cx="4456555" cy="3281131"/>
          </a:xfrm>
          <a:prstGeom prst="rect">
            <a:avLst/>
          </a:prstGeom>
          <a:ln w="12700">
            <a:miter lim="400000"/>
          </a:ln>
        </p:spPr>
      </p:pic>
      <p:pic>
        <p:nvPicPr>
          <p:cNvPr id="126" name="Image" descr="Image"/>
          <p:cNvPicPr>
            <a:picLocks noChangeAspect="1"/>
          </p:cNvPicPr>
          <p:nvPr/>
        </p:nvPicPr>
        <p:blipFill>
          <a:blip r:embed="rId3"/>
          <a:stretch>
            <a:fillRect/>
          </a:stretch>
        </p:blipFill>
        <p:spPr>
          <a:xfrm>
            <a:off x="1634598" y="1469213"/>
            <a:ext cx="4456556" cy="2966306"/>
          </a:xfrm>
          <a:prstGeom prst="rect">
            <a:avLst/>
          </a:prstGeom>
          <a:ln w="12700">
            <a:miter lim="400000"/>
          </a:ln>
        </p:spPr>
      </p:pic>
      <p:sp>
        <p:nvSpPr>
          <p:cNvPr id="127" name="The system architecture of the proposed system, SoSpR internal structure, message info"/>
          <p:cNvSpPr txBox="1">
            <a:spLocks noGrp="1"/>
          </p:cNvSpPr>
          <p:nvPr>
            <p:ph type="title" idx="4294967295"/>
          </p:nvPr>
        </p:nvSpPr>
        <p:spPr>
          <a:prstGeom prst="rect">
            <a:avLst/>
          </a:prstGeom>
        </p:spPr>
        <p:txBody>
          <a:bodyPr/>
          <a:lstStyle>
            <a:lvl1pPr>
              <a:defRPr sz="2900"/>
            </a:lvl1pPr>
          </a:lstStyle>
          <a:p>
            <a:r>
              <a:t>The system architecture of the proposed system, SoSpR internal structure, message info</a:t>
            </a:r>
          </a:p>
        </p:txBody>
      </p:sp>
      <p:sp>
        <p:nvSpPr>
          <p:cNvPr id="128" name="Uses Self-Organising Software Platform Router (SoSpR) as the gateway for communication and collection of snapshot info from the IoT devices.…"/>
          <p:cNvSpPr txBox="1">
            <a:spLocks noGrp="1"/>
          </p:cNvSpPr>
          <p:nvPr>
            <p:ph type="body" sz="quarter" idx="4294967295"/>
          </p:nvPr>
        </p:nvSpPr>
        <p:spPr>
          <a:xfrm>
            <a:off x="2193727" y="4723805"/>
            <a:ext cx="8172234" cy="1518048"/>
          </a:xfrm>
          <a:prstGeom prst="rect">
            <a:avLst/>
          </a:prstGeom>
        </p:spPr>
        <p:txBody>
          <a:bodyPr>
            <a:normAutofit fontScale="77500" lnSpcReduction="20000"/>
          </a:bodyPr>
          <a:lstStyle/>
          <a:p>
            <a:pPr marL="156264" indent="-156264" defTabSz="205376">
              <a:spcBef>
                <a:spcPts val="1477"/>
              </a:spcBef>
              <a:buClrTx/>
              <a:defRPr sz="1600"/>
            </a:pPr>
            <a:r>
              <a:rPr b="1"/>
              <a:t>Uses Self-Organising Software Platform Router (SoSpR) as the gateway for communication and collection of snapshot info from the IoT devices.</a:t>
            </a:r>
          </a:p>
          <a:p>
            <a:pPr marL="156264" indent="-156264" defTabSz="205376">
              <a:spcBef>
                <a:spcPts val="1477"/>
              </a:spcBef>
              <a:buClrTx/>
              <a:defRPr sz="1600"/>
            </a:pPr>
            <a:r>
              <a:rPr b="1"/>
              <a:t>SoSpR has flash memory, RAM, processor and has variety of communication interfaces like Bluetooth, ZigBee, NFC, WiFi to connect with mobile IoT devices in unit space. It sends a LiDx request signal for snapshot and the collect snapshot is ordered by time and backed up to a repository.</a:t>
            </a:r>
          </a:p>
          <a:p>
            <a:pPr marL="156264" indent="-156264" defTabSz="205376">
              <a:spcBef>
                <a:spcPts val="1477"/>
              </a:spcBef>
              <a:buClrTx/>
              <a:defRPr sz="1600"/>
            </a:pPr>
            <a:r>
              <a:rPr b="1"/>
              <a:t>Info collected: Device ID, remaining energy, register time, Remote/Close, running applications, etc.</a:t>
            </a: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IOT based Vehicle Tracking &amp; Vehicular Emergency System- A Case Study and Review…"/>
          <p:cNvSpPr txBox="1">
            <a:spLocks noGrp="1"/>
          </p:cNvSpPr>
          <p:nvPr>
            <p:ph type="title"/>
          </p:nvPr>
        </p:nvSpPr>
        <p:spPr>
          <a:prstGeom prst="rect">
            <a:avLst/>
          </a:prstGeom>
        </p:spPr>
        <p:txBody>
          <a:bodyPr>
            <a:normAutofit fontScale="90000"/>
          </a:bodyPr>
          <a:lstStyle/>
          <a:p>
            <a:pPr defTabSz="205376">
              <a:defRPr sz="4000"/>
            </a:pPr>
            <a:r>
              <a:t>IOT based Vehicle Tracking &amp; Vehicular Emergency System- A Case Study and Review</a:t>
            </a:r>
          </a:p>
          <a:p>
            <a:pPr defTabSz="205376">
              <a:defRPr sz="1850"/>
            </a:pPr>
            <a:r>
              <a:t>Patole Gitanjali et. al</a:t>
            </a:r>
          </a:p>
        </p:txBody>
      </p:sp>
      <p:sp>
        <p:nvSpPr>
          <p:cNvPr id="131" name="3 units: The Vehicle Unit &amp; The Ambulance Unit, The Traffic unit, Main Server…"/>
          <p:cNvSpPr txBox="1">
            <a:spLocks noGrp="1"/>
          </p:cNvSpPr>
          <p:nvPr>
            <p:ph type="body" sz="half" idx="1"/>
          </p:nvPr>
        </p:nvSpPr>
        <p:spPr>
          <a:xfrm>
            <a:off x="2193727" y="4579186"/>
            <a:ext cx="7804547" cy="1662666"/>
          </a:xfrm>
          <a:prstGeom prst="rect">
            <a:avLst/>
          </a:prstGeom>
        </p:spPr>
        <p:txBody>
          <a:bodyPr>
            <a:normAutofit fontScale="70000" lnSpcReduction="20000"/>
          </a:bodyPr>
          <a:lstStyle/>
          <a:p>
            <a:pPr marL="140638" indent="-140638" defTabSz="184837">
              <a:spcBef>
                <a:spcPts val="1266"/>
              </a:spcBef>
              <a:defRPr sz="1440"/>
            </a:pPr>
            <a:r>
              <a:rPr b="1" i="1"/>
              <a:t>3 units:</a:t>
            </a:r>
            <a:r>
              <a:t> The Vehicle Unit &amp; The Ambulance Unit, The Traffic unit, Main Server</a:t>
            </a:r>
          </a:p>
          <a:p>
            <a:pPr marL="140638" indent="-140638" defTabSz="184837">
              <a:spcBef>
                <a:spcPts val="1266"/>
              </a:spcBef>
              <a:defRPr sz="1440"/>
            </a:pPr>
            <a:r>
              <a:t>Vechile unit has a controller (ATMEGA 16A), ADXL sensor, GPS system. The vibration sensor senses for any large scale vibration in the vehicle and the sensed data is sent to the micro controller, which takes the GPS information and sends to the IoT web server.</a:t>
            </a:r>
          </a:p>
          <a:p>
            <a:pPr marL="140638" indent="-140638" defTabSz="184837">
              <a:spcBef>
                <a:spcPts val="1266"/>
              </a:spcBef>
              <a:defRPr sz="1440"/>
            </a:pPr>
            <a:r>
              <a:t>The ADXL335 is a small, thin, low power, complete 3-axis accelerometer with signal conditioned voltage outputs. The product measures acceleration with a minimum full-scale range of ±3 g. It can measure the static acceleration of gravity in tilt-sensing applications, as well as dynamic acceleration resulting from motion, shock, or vibration.</a:t>
            </a:r>
          </a:p>
          <a:p>
            <a:pPr marL="140638" indent="-140638" defTabSz="184837">
              <a:spcBef>
                <a:spcPts val="1266"/>
              </a:spcBef>
              <a:defRPr sz="1440"/>
            </a:pPr>
            <a:r>
              <a:t>Global System Mobile (GSM) comprises of mobile station, base station, network subsystem and the GPS.</a:t>
            </a:r>
          </a:p>
        </p:txBody>
      </p:sp>
      <p:pic>
        <p:nvPicPr>
          <p:cNvPr id="132" name="Image" descr="Image"/>
          <p:cNvPicPr>
            <a:picLocks noChangeAspect="1"/>
          </p:cNvPicPr>
          <p:nvPr/>
        </p:nvPicPr>
        <p:blipFill>
          <a:blip r:embed="rId2"/>
          <a:stretch>
            <a:fillRect/>
          </a:stretch>
        </p:blipFill>
        <p:spPr>
          <a:xfrm>
            <a:off x="3853219" y="1543622"/>
            <a:ext cx="4893648" cy="30140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raffic Unit"/>
          <p:cNvSpPr txBox="1">
            <a:spLocks noGrp="1"/>
          </p:cNvSpPr>
          <p:nvPr>
            <p:ph type="title"/>
          </p:nvPr>
        </p:nvSpPr>
        <p:spPr>
          <a:prstGeom prst="rect">
            <a:avLst/>
          </a:prstGeom>
        </p:spPr>
        <p:txBody>
          <a:bodyPr/>
          <a:lstStyle/>
          <a:p>
            <a:r>
              <a:t>Traffic Unit</a:t>
            </a:r>
          </a:p>
        </p:txBody>
      </p:sp>
      <p:pic>
        <p:nvPicPr>
          <p:cNvPr id="136" name="Image" descr="Image"/>
          <p:cNvPicPr>
            <a:picLocks noChangeAspect="1"/>
          </p:cNvPicPr>
          <p:nvPr/>
        </p:nvPicPr>
        <p:blipFill>
          <a:blip r:embed="rId2"/>
          <a:stretch>
            <a:fillRect/>
          </a:stretch>
        </p:blipFill>
        <p:spPr>
          <a:xfrm>
            <a:off x="6243340" y="1951137"/>
            <a:ext cx="4366617" cy="3482578"/>
          </a:xfrm>
          <a:prstGeom prst="rect">
            <a:avLst/>
          </a:prstGeom>
          <a:ln w="12700">
            <a:miter lim="400000"/>
          </a:ln>
        </p:spPr>
      </p:pic>
      <p:pic>
        <p:nvPicPr>
          <p:cNvPr id="137" name="Image" descr="Image"/>
          <p:cNvPicPr>
            <a:picLocks noChangeAspect="1"/>
          </p:cNvPicPr>
          <p:nvPr/>
        </p:nvPicPr>
        <p:blipFill>
          <a:blip r:embed="rId3"/>
          <a:stretch>
            <a:fillRect/>
          </a:stretch>
        </p:blipFill>
        <p:spPr>
          <a:xfrm>
            <a:off x="1730883" y="2624043"/>
            <a:ext cx="4514309" cy="1850484"/>
          </a:xfrm>
          <a:prstGeom prst="rect">
            <a:avLst/>
          </a:prstGeom>
          <a:ln w="12700">
            <a:miter lim="400000"/>
          </a:ln>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LoRaWAN end-node GPS tracker"/>
          <p:cNvSpPr txBox="1">
            <a:spLocks noGrp="1"/>
          </p:cNvSpPr>
          <p:nvPr>
            <p:ph type="title"/>
          </p:nvPr>
        </p:nvSpPr>
        <p:spPr>
          <a:prstGeom prst="rect">
            <a:avLst/>
          </a:prstGeom>
        </p:spPr>
        <p:txBody>
          <a:bodyPr>
            <a:noAutofit/>
          </a:bodyPr>
          <a:lstStyle>
            <a:lvl1pPr defTabSz="484886">
              <a:defRPr sz="6640"/>
            </a:lvl1pPr>
          </a:lstStyle>
          <a:p>
            <a:r>
              <a:rPr sz="4800" dirty="0" err="1"/>
              <a:t>LoRaWAN</a:t>
            </a:r>
            <a:r>
              <a:rPr sz="4800" dirty="0"/>
              <a:t> end-node GPS tracker</a:t>
            </a:r>
          </a:p>
        </p:txBody>
      </p:sp>
      <p:pic>
        <p:nvPicPr>
          <p:cNvPr id="140" name="Image" descr="Image"/>
          <p:cNvPicPr>
            <a:picLocks noChangeAspect="1"/>
          </p:cNvPicPr>
          <p:nvPr/>
        </p:nvPicPr>
        <p:blipFill>
          <a:blip r:embed="rId2"/>
          <a:stretch>
            <a:fillRect/>
          </a:stretch>
        </p:blipFill>
        <p:spPr>
          <a:xfrm>
            <a:off x="2105025" y="1460681"/>
            <a:ext cx="5590138" cy="4814973"/>
          </a:xfrm>
          <a:prstGeom prst="rect">
            <a:avLst/>
          </a:prstGeom>
          <a:ln w="12700">
            <a:miter lim="400000"/>
          </a:ln>
        </p:spPr>
      </p:pic>
      <p:pic>
        <p:nvPicPr>
          <p:cNvPr id="141" name="Image" descr="Image"/>
          <p:cNvPicPr>
            <a:picLocks noChangeAspect="1"/>
          </p:cNvPicPr>
          <p:nvPr/>
        </p:nvPicPr>
        <p:blipFill>
          <a:blip r:embed="rId3"/>
          <a:stretch>
            <a:fillRect/>
          </a:stretch>
        </p:blipFill>
        <p:spPr>
          <a:xfrm>
            <a:off x="7917071" y="1893630"/>
            <a:ext cx="3603868" cy="3391414"/>
          </a:xfrm>
          <a:prstGeom prst="rect">
            <a:avLst/>
          </a:prstGeom>
          <a:ln w="12700">
            <a:miter lim="400000"/>
          </a:ln>
        </p:spPr>
      </p:pic>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6D9D2-BAE7-4C24-BEBB-CF78EDFAB8AD}"/>
              </a:ext>
            </a:extLst>
          </p:cNvPr>
          <p:cNvSpPr>
            <a:spLocks noGrp="1"/>
          </p:cNvSpPr>
          <p:nvPr>
            <p:ph type="title"/>
          </p:nvPr>
        </p:nvSpPr>
        <p:spPr>
          <a:xfrm>
            <a:off x="1006839" y="2682934"/>
            <a:ext cx="10178322" cy="1492132"/>
          </a:xfrm>
        </p:spPr>
        <p:txBody>
          <a:bodyPr/>
          <a:lstStyle/>
          <a:p>
            <a:pPr algn="ctr"/>
            <a:r>
              <a:rPr lang="en-IN" dirty="0"/>
              <a:t>THANK YOU!</a:t>
            </a:r>
          </a:p>
        </p:txBody>
      </p:sp>
      <p:sp>
        <p:nvSpPr>
          <p:cNvPr id="4" name="Slide Number Placeholder 3">
            <a:extLst>
              <a:ext uri="{FF2B5EF4-FFF2-40B4-BE49-F238E27FC236}">
                <a16:creationId xmlns:a16="http://schemas.microsoft.com/office/drawing/2014/main" id="{7F1009C4-FFAF-4496-9DF3-5FB62178BBD6}"/>
              </a:ext>
            </a:extLst>
          </p:cNvPr>
          <p:cNvSpPr>
            <a:spLocks noGrp="1"/>
          </p:cNvSpPr>
          <p:nvPr>
            <p:ph type="sldNum" sz="quarter" idx="12"/>
          </p:nvPr>
        </p:nvSpPr>
        <p:spPr/>
        <p:txBody>
          <a:bodyPr/>
          <a:lstStyle/>
          <a:p>
            <a:fld id="{0E405565-2238-423B-94E5-F7F2C53F0CF2}" type="slidenum">
              <a:rPr lang="en-IN" smtClean="0"/>
              <a:t>38</a:t>
            </a:fld>
            <a:endParaRPr lang="en-IN"/>
          </a:p>
        </p:txBody>
      </p:sp>
    </p:spTree>
    <p:extLst>
      <p:ext uri="{BB962C8B-B14F-4D97-AF65-F5344CB8AC3E}">
        <p14:creationId xmlns:p14="http://schemas.microsoft.com/office/powerpoint/2010/main" val="9964640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4431-0611-48B0-9A0D-1653B1A17347}"/>
              </a:ext>
            </a:extLst>
          </p:cNvPr>
          <p:cNvSpPr>
            <a:spLocks noGrp="1"/>
          </p:cNvSpPr>
          <p:nvPr>
            <p:ph type="title"/>
          </p:nvPr>
        </p:nvSpPr>
        <p:spPr/>
        <p:txBody>
          <a:bodyPr/>
          <a:lstStyle/>
          <a:p>
            <a:r>
              <a:rPr lang="en-IN" dirty="0"/>
              <a:t>Domain knowledge:</a:t>
            </a:r>
          </a:p>
        </p:txBody>
      </p:sp>
      <p:sp>
        <p:nvSpPr>
          <p:cNvPr id="3" name="Content Placeholder 2">
            <a:extLst>
              <a:ext uri="{FF2B5EF4-FFF2-40B4-BE49-F238E27FC236}">
                <a16:creationId xmlns:a16="http://schemas.microsoft.com/office/drawing/2014/main" id="{C7C3B6C4-00A4-463D-8905-02AEB0B1F124}"/>
              </a:ext>
            </a:extLst>
          </p:cNvPr>
          <p:cNvSpPr>
            <a:spLocks noGrp="1"/>
          </p:cNvSpPr>
          <p:nvPr>
            <p:ph idx="1"/>
          </p:nvPr>
        </p:nvSpPr>
        <p:spPr/>
        <p:txBody>
          <a:bodyPr>
            <a:normAutofit lnSpcReduction="10000"/>
          </a:bodyPr>
          <a:lstStyle/>
          <a:p>
            <a:r>
              <a:rPr lang="en-IN" sz="3200" dirty="0"/>
              <a:t>Mobile Programming</a:t>
            </a:r>
          </a:p>
          <a:p>
            <a:r>
              <a:rPr lang="en-IN" sz="3200" dirty="0"/>
              <a:t>Internet of Things</a:t>
            </a:r>
          </a:p>
          <a:p>
            <a:r>
              <a:rPr lang="en-IN" sz="3200" dirty="0"/>
              <a:t>Cloud Computing</a:t>
            </a:r>
          </a:p>
          <a:p>
            <a:r>
              <a:rPr lang="en-IN" sz="3200" dirty="0"/>
              <a:t>ML Algorithms</a:t>
            </a:r>
          </a:p>
          <a:p>
            <a:r>
              <a:rPr lang="en-IN" sz="3200" dirty="0"/>
              <a:t>Python Coding for Raspberry Pi</a:t>
            </a:r>
          </a:p>
          <a:p>
            <a:r>
              <a:rPr lang="en-IN" sz="3200" dirty="0"/>
              <a:t>Knowledge about GPS Module, Raspberry Pi</a:t>
            </a:r>
          </a:p>
          <a:p>
            <a:pPr marL="0" indent="0">
              <a:buNone/>
            </a:pPr>
            <a:endParaRPr lang="en-IN" sz="2400" dirty="0"/>
          </a:p>
          <a:p>
            <a:endParaRPr lang="en-IN" sz="2400" dirty="0"/>
          </a:p>
          <a:p>
            <a:endParaRPr lang="en-IN" sz="2400" dirty="0"/>
          </a:p>
          <a:p>
            <a:endParaRPr lang="en-IN" sz="2400" dirty="0"/>
          </a:p>
          <a:p>
            <a:pPr marL="0" indent="0">
              <a:buNone/>
            </a:pPr>
            <a:endParaRPr lang="en-IN" sz="2400" dirty="0"/>
          </a:p>
        </p:txBody>
      </p:sp>
      <p:sp>
        <p:nvSpPr>
          <p:cNvPr id="4" name="Slide Number Placeholder 3">
            <a:extLst>
              <a:ext uri="{FF2B5EF4-FFF2-40B4-BE49-F238E27FC236}">
                <a16:creationId xmlns:a16="http://schemas.microsoft.com/office/drawing/2014/main" id="{A528E902-CF53-4334-AC7B-EAEB8A9AEAD8}"/>
              </a:ext>
            </a:extLst>
          </p:cNvPr>
          <p:cNvSpPr>
            <a:spLocks noGrp="1"/>
          </p:cNvSpPr>
          <p:nvPr>
            <p:ph type="sldNum" sz="quarter" idx="12"/>
          </p:nvPr>
        </p:nvSpPr>
        <p:spPr/>
        <p:txBody>
          <a:bodyPr/>
          <a:lstStyle/>
          <a:p>
            <a:fld id="{0E405565-2238-423B-94E5-F7F2C53F0CF2}" type="slidenum">
              <a:rPr lang="en-IN" smtClean="0"/>
              <a:t>4</a:t>
            </a:fld>
            <a:endParaRPr lang="en-IN"/>
          </a:p>
        </p:txBody>
      </p:sp>
    </p:spTree>
    <p:extLst>
      <p:ext uri="{BB962C8B-B14F-4D97-AF65-F5344CB8AC3E}">
        <p14:creationId xmlns:p14="http://schemas.microsoft.com/office/powerpoint/2010/main" val="33323747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E39D-B427-4E6F-9C7E-3ECF9C27532A}"/>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D9AA66A6-B771-4445-A070-6A0B0E3A498A}"/>
              </a:ext>
            </a:extLst>
          </p:cNvPr>
          <p:cNvSpPr>
            <a:spLocks noGrp="1"/>
          </p:cNvSpPr>
          <p:nvPr>
            <p:ph idx="1"/>
          </p:nvPr>
        </p:nvSpPr>
        <p:spPr>
          <a:xfrm>
            <a:off x="1251678" y="1347537"/>
            <a:ext cx="10178322" cy="4532055"/>
          </a:xfrm>
        </p:spPr>
        <p:txBody>
          <a:bodyPr>
            <a:normAutofit/>
          </a:bodyPr>
          <a:lstStyle/>
          <a:p>
            <a:r>
              <a:rPr lang="en-IN" sz="2800" dirty="0"/>
              <a:t>Our college buses currently don’t have any live location tracking especially with an app for Students &amp; Professors.</a:t>
            </a:r>
          </a:p>
          <a:p>
            <a:r>
              <a:rPr lang="en-IN" sz="2800" dirty="0"/>
              <a:t>Also the systems as per reviewing many other papers, we have found they don’t have an intelligent estimation of the next stop arrival times which includes ML and a good Aesthetic Design made easy by an app which would be power efficient in terms of GPS usage, etc.</a:t>
            </a:r>
          </a:p>
        </p:txBody>
      </p:sp>
      <p:sp>
        <p:nvSpPr>
          <p:cNvPr id="4" name="Slide Number Placeholder 3">
            <a:extLst>
              <a:ext uri="{FF2B5EF4-FFF2-40B4-BE49-F238E27FC236}">
                <a16:creationId xmlns:a16="http://schemas.microsoft.com/office/drawing/2014/main" id="{0FF4B69C-75E9-4929-B81B-0A15AF943ECB}"/>
              </a:ext>
            </a:extLst>
          </p:cNvPr>
          <p:cNvSpPr>
            <a:spLocks noGrp="1"/>
          </p:cNvSpPr>
          <p:nvPr>
            <p:ph type="sldNum" sz="quarter" idx="12"/>
          </p:nvPr>
        </p:nvSpPr>
        <p:spPr/>
        <p:txBody>
          <a:bodyPr/>
          <a:lstStyle/>
          <a:p>
            <a:fld id="{0E405565-2238-423B-94E5-F7F2C53F0CF2}" type="slidenum">
              <a:rPr lang="en-IN" smtClean="0"/>
              <a:t>5</a:t>
            </a:fld>
            <a:endParaRPr lang="en-IN"/>
          </a:p>
        </p:txBody>
      </p:sp>
    </p:spTree>
    <p:extLst>
      <p:ext uri="{BB962C8B-B14F-4D97-AF65-F5344CB8AC3E}">
        <p14:creationId xmlns:p14="http://schemas.microsoft.com/office/powerpoint/2010/main" val="2973131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E39D-B427-4E6F-9C7E-3ECF9C27532A}"/>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D9AA66A6-B771-4445-A070-6A0B0E3A498A}"/>
              </a:ext>
            </a:extLst>
          </p:cNvPr>
          <p:cNvSpPr>
            <a:spLocks noGrp="1"/>
          </p:cNvSpPr>
          <p:nvPr>
            <p:ph idx="1"/>
          </p:nvPr>
        </p:nvSpPr>
        <p:spPr>
          <a:xfrm>
            <a:off x="1251678" y="1347537"/>
            <a:ext cx="10178322" cy="4532055"/>
          </a:xfrm>
        </p:spPr>
        <p:txBody>
          <a:bodyPr>
            <a:normAutofit/>
          </a:bodyPr>
          <a:lstStyle/>
          <a:p>
            <a:r>
              <a:rPr lang="en-IN" sz="2800" dirty="0"/>
              <a:t>Here we propose a Hardware &amp; Software Project where, Raspberry Pi &amp; GPS Module would be fixed in College Buses.</a:t>
            </a:r>
          </a:p>
          <a:p>
            <a:r>
              <a:rPr lang="en-IN" sz="2800" dirty="0"/>
              <a:t>The geolocation data would be sent to Firebase Cloud with help of internet using Python Code.</a:t>
            </a:r>
          </a:p>
          <a:p>
            <a:r>
              <a:rPr lang="en-IN" sz="2800" dirty="0"/>
              <a:t>This data is then taken to the App developed using React Native.</a:t>
            </a:r>
          </a:p>
          <a:p>
            <a:r>
              <a:rPr lang="en-IN" sz="2800" dirty="0"/>
              <a:t>The app would construct the routes, and would give ETAs, alarm features, etc.</a:t>
            </a:r>
          </a:p>
          <a:p>
            <a:r>
              <a:rPr lang="en-IN" sz="2800" dirty="0"/>
              <a:t>The app tracks buses’ location in real time.</a:t>
            </a:r>
          </a:p>
        </p:txBody>
      </p:sp>
      <p:sp>
        <p:nvSpPr>
          <p:cNvPr id="4" name="Slide Number Placeholder 3">
            <a:extLst>
              <a:ext uri="{FF2B5EF4-FFF2-40B4-BE49-F238E27FC236}">
                <a16:creationId xmlns:a16="http://schemas.microsoft.com/office/drawing/2014/main" id="{0FF4B69C-75E9-4929-B81B-0A15AF943ECB}"/>
              </a:ext>
            </a:extLst>
          </p:cNvPr>
          <p:cNvSpPr>
            <a:spLocks noGrp="1"/>
          </p:cNvSpPr>
          <p:nvPr>
            <p:ph type="sldNum" sz="quarter" idx="12"/>
          </p:nvPr>
        </p:nvSpPr>
        <p:spPr/>
        <p:txBody>
          <a:bodyPr/>
          <a:lstStyle/>
          <a:p>
            <a:fld id="{0E405565-2238-423B-94E5-F7F2C53F0CF2}" type="slidenum">
              <a:rPr lang="en-IN" smtClean="0"/>
              <a:t>6</a:t>
            </a:fld>
            <a:endParaRPr lang="en-IN"/>
          </a:p>
        </p:txBody>
      </p:sp>
    </p:spTree>
    <p:extLst>
      <p:ext uri="{BB962C8B-B14F-4D97-AF65-F5344CB8AC3E}">
        <p14:creationId xmlns:p14="http://schemas.microsoft.com/office/powerpoint/2010/main" val="48892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727C-1B9D-4262-93FC-5863AF04AEB7}"/>
              </a:ext>
            </a:extLst>
          </p:cNvPr>
          <p:cNvSpPr>
            <a:spLocks noGrp="1"/>
          </p:cNvSpPr>
          <p:nvPr>
            <p:ph type="title"/>
          </p:nvPr>
        </p:nvSpPr>
        <p:spPr>
          <a:xfrm>
            <a:off x="1251678" y="344285"/>
            <a:ext cx="10178322" cy="1492132"/>
          </a:xfrm>
        </p:spPr>
        <p:txBody>
          <a:bodyPr/>
          <a:lstStyle/>
          <a:p>
            <a:r>
              <a:rPr lang="en-IN" dirty="0"/>
              <a:t>ARCHITECTURE DIAGRAM:</a:t>
            </a:r>
          </a:p>
        </p:txBody>
      </p:sp>
      <p:sp>
        <p:nvSpPr>
          <p:cNvPr id="4" name="Slide Number Placeholder 3">
            <a:extLst>
              <a:ext uri="{FF2B5EF4-FFF2-40B4-BE49-F238E27FC236}">
                <a16:creationId xmlns:a16="http://schemas.microsoft.com/office/drawing/2014/main" id="{674B73A3-E704-4503-A0F0-1DC899A53D85}"/>
              </a:ext>
            </a:extLst>
          </p:cNvPr>
          <p:cNvSpPr>
            <a:spLocks noGrp="1"/>
          </p:cNvSpPr>
          <p:nvPr>
            <p:ph type="sldNum" sz="quarter" idx="12"/>
          </p:nvPr>
        </p:nvSpPr>
        <p:spPr/>
        <p:txBody>
          <a:bodyPr/>
          <a:lstStyle/>
          <a:p>
            <a:fld id="{0E405565-2238-423B-94E5-F7F2C53F0CF2}" type="slidenum">
              <a:rPr lang="en-IN" smtClean="0"/>
              <a:t>7</a:t>
            </a:fld>
            <a:endParaRPr lang="en-IN"/>
          </a:p>
        </p:txBody>
      </p:sp>
      <p:sp>
        <p:nvSpPr>
          <p:cNvPr id="22" name="Rectangle 21">
            <a:extLst>
              <a:ext uri="{FF2B5EF4-FFF2-40B4-BE49-F238E27FC236}">
                <a16:creationId xmlns:a16="http://schemas.microsoft.com/office/drawing/2014/main" id="{A503A28B-84AE-4FB3-BBFA-C0D317F462B6}"/>
              </a:ext>
            </a:extLst>
          </p:cNvPr>
          <p:cNvSpPr/>
          <p:nvPr/>
        </p:nvSpPr>
        <p:spPr>
          <a:xfrm>
            <a:off x="7713845" y="1737601"/>
            <a:ext cx="1793511" cy="14016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2"/>
                </a:solidFill>
              </a:rPr>
              <a:t>Android App</a:t>
            </a:r>
          </a:p>
        </p:txBody>
      </p:sp>
      <p:sp>
        <p:nvSpPr>
          <p:cNvPr id="26" name="Rectangle 25">
            <a:extLst>
              <a:ext uri="{FF2B5EF4-FFF2-40B4-BE49-F238E27FC236}">
                <a16:creationId xmlns:a16="http://schemas.microsoft.com/office/drawing/2014/main" id="{A79104F6-C3BA-4D93-837B-34B3908F9E00}"/>
              </a:ext>
            </a:extLst>
          </p:cNvPr>
          <p:cNvSpPr/>
          <p:nvPr/>
        </p:nvSpPr>
        <p:spPr>
          <a:xfrm>
            <a:off x="7790288" y="4687110"/>
            <a:ext cx="1793511" cy="19644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2"/>
                </a:solidFill>
              </a:rPr>
              <a:t>Usage</a:t>
            </a:r>
          </a:p>
          <a:p>
            <a:pPr algn="ctr"/>
            <a:r>
              <a:rPr lang="en-IN" dirty="0">
                <a:solidFill>
                  <a:schemeClr val="tx2"/>
                </a:solidFill>
              </a:rPr>
              <a:t>(Track, ETAs, Alarms, etc)</a:t>
            </a:r>
          </a:p>
        </p:txBody>
      </p:sp>
      <p:sp>
        <p:nvSpPr>
          <p:cNvPr id="6" name="Rectangle 5">
            <a:extLst>
              <a:ext uri="{FF2B5EF4-FFF2-40B4-BE49-F238E27FC236}">
                <a16:creationId xmlns:a16="http://schemas.microsoft.com/office/drawing/2014/main" id="{77457192-6EE8-4AE8-BA56-4D6739C44879}"/>
              </a:ext>
            </a:extLst>
          </p:cNvPr>
          <p:cNvSpPr/>
          <p:nvPr/>
        </p:nvSpPr>
        <p:spPr>
          <a:xfrm>
            <a:off x="933449" y="4141145"/>
            <a:ext cx="3029541" cy="9353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2"/>
                </a:solidFill>
              </a:rPr>
              <a:t>Raspberry Pi</a:t>
            </a:r>
          </a:p>
        </p:txBody>
      </p:sp>
      <p:sp>
        <p:nvSpPr>
          <p:cNvPr id="7" name="Callout: Down Arrow 6">
            <a:extLst>
              <a:ext uri="{FF2B5EF4-FFF2-40B4-BE49-F238E27FC236}">
                <a16:creationId xmlns:a16="http://schemas.microsoft.com/office/drawing/2014/main" id="{139128ED-1E25-4E47-B0AE-7C89868D7FBD}"/>
              </a:ext>
            </a:extLst>
          </p:cNvPr>
          <p:cNvSpPr/>
          <p:nvPr/>
        </p:nvSpPr>
        <p:spPr>
          <a:xfrm>
            <a:off x="1551463" y="3272242"/>
            <a:ext cx="1793511" cy="868903"/>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solidFill>
                  <a:schemeClr val="tx2"/>
                </a:solidFill>
              </a:rPr>
              <a:t>Geolocation Data</a:t>
            </a:r>
          </a:p>
        </p:txBody>
      </p:sp>
      <p:sp>
        <p:nvSpPr>
          <p:cNvPr id="9" name="Diagonal Stripe 8">
            <a:extLst>
              <a:ext uri="{FF2B5EF4-FFF2-40B4-BE49-F238E27FC236}">
                <a16:creationId xmlns:a16="http://schemas.microsoft.com/office/drawing/2014/main" id="{618DAC52-9452-4A5E-9263-71CE41508C17}"/>
              </a:ext>
            </a:extLst>
          </p:cNvPr>
          <p:cNvSpPr/>
          <p:nvPr/>
        </p:nvSpPr>
        <p:spPr>
          <a:xfrm rot="13212387">
            <a:off x="1637171" y="1468601"/>
            <a:ext cx="1624872" cy="1375400"/>
          </a:xfrm>
          <a:prstGeom prst="diagStrip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solidFill>
                <a:schemeClr val="tx1"/>
              </a:solidFill>
            </a:endParaRPr>
          </a:p>
        </p:txBody>
      </p:sp>
      <p:sp>
        <p:nvSpPr>
          <p:cNvPr id="10" name="Cylinder 9">
            <a:extLst>
              <a:ext uri="{FF2B5EF4-FFF2-40B4-BE49-F238E27FC236}">
                <a16:creationId xmlns:a16="http://schemas.microsoft.com/office/drawing/2014/main" id="{7673A1E0-A726-46BD-A878-D25569048167}"/>
              </a:ext>
            </a:extLst>
          </p:cNvPr>
          <p:cNvSpPr/>
          <p:nvPr/>
        </p:nvSpPr>
        <p:spPr>
          <a:xfrm>
            <a:off x="1929103" y="5640072"/>
            <a:ext cx="1038225" cy="108140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solidFill>
                  <a:schemeClr val="tx2"/>
                </a:solidFill>
              </a:rPr>
              <a:t>Power by Power Bank + Bus</a:t>
            </a:r>
            <a:endParaRPr lang="en-IN" sz="1600" dirty="0">
              <a:solidFill>
                <a:schemeClr val="tx2"/>
              </a:solidFill>
            </a:endParaRPr>
          </a:p>
        </p:txBody>
      </p:sp>
      <p:sp>
        <p:nvSpPr>
          <p:cNvPr id="11" name="Arrow: Up 10">
            <a:extLst>
              <a:ext uri="{FF2B5EF4-FFF2-40B4-BE49-F238E27FC236}">
                <a16:creationId xmlns:a16="http://schemas.microsoft.com/office/drawing/2014/main" id="{9DEEC697-A28D-4DE6-B4D2-6D3A1654A729}"/>
              </a:ext>
            </a:extLst>
          </p:cNvPr>
          <p:cNvSpPr/>
          <p:nvPr/>
        </p:nvSpPr>
        <p:spPr>
          <a:xfrm>
            <a:off x="2233904" y="5076504"/>
            <a:ext cx="428625" cy="563568"/>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0" name="Arrow: Up 19">
            <a:extLst>
              <a:ext uri="{FF2B5EF4-FFF2-40B4-BE49-F238E27FC236}">
                <a16:creationId xmlns:a16="http://schemas.microsoft.com/office/drawing/2014/main" id="{BED2ECB2-25F6-4765-A8C9-4ECAC30BF1DC}"/>
              </a:ext>
            </a:extLst>
          </p:cNvPr>
          <p:cNvSpPr/>
          <p:nvPr/>
        </p:nvSpPr>
        <p:spPr>
          <a:xfrm rot="10800000">
            <a:off x="2233902" y="2674020"/>
            <a:ext cx="428625" cy="629833"/>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Arrow: Right 20">
            <a:extLst>
              <a:ext uri="{FF2B5EF4-FFF2-40B4-BE49-F238E27FC236}">
                <a16:creationId xmlns:a16="http://schemas.microsoft.com/office/drawing/2014/main" id="{F93F1863-1692-48C4-BBDB-4DC773E167F3}"/>
              </a:ext>
            </a:extLst>
          </p:cNvPr>
          <p:cNvSpPr/>
          <p:nvPr/>
        </p:nvSpPr>
        <p:spPr>
          <a:xfrm rot="19289780">
            <a:off x="3919496" y="4275692"/>
            <a:ext cx="1091617" cy="42471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9" name="Arrow: Down 28">
            <a:extLst>
              <a:ext uri="{FF2B5EF4-FFF2-40B4-BE49-F238E27FC236}">
                <a16:creationId xmlns:a16="http://schemas.microsoft.com/office/drawing/2014/main" id="{2FDBEE6D-046B-4E33-B9BF-C92C2FBC984C}"/>
              </a:ext>
            </a:extLst>
          </p:cNvPr>
          <p:cNvSpPr/>
          <p:nvPr/>
        </p:nvSpPr>
        <p:spPr>
          <a:xfrm>
            <a:off x="8261130" y="3229733"/>
            <a:ext cx="698940" cy="138746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6" name="Rectangle 35">
            <a:extLst>
              <a:ext uri="{FF2B5EF4-FFF2-40B4-BE49-F238E27FC236}">
                <a16:creationId xmlns:a16="http://schemas.microsoft.com/office/drawing/2014/main" id="{DF041439-CD94-45E2-951A-A5A8D7ECFBCF}"/>
              </a:ext>
            </a:extLst>
          </p:cNvPr>
          <p:cNvSpPr/>
          <p:nvPr/>
        </p:nvSpPr>
        <p:spPr>
          <a:xfrm>
            <a:off x="4127887" y="5102964"/>
            <a:ext cx="1793511" cy="566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Python Code</a:t>
            </a:r>
          </a:p>
        </p:txBody>
      </p:sp>
      <p:sp>
        <p:nvSpPr>
          <p:cNvPr id="8" name="TextBox 7">
            <a:extLst>
              <a:ext uri="{FF2B5EF4-FFF2-40B4-BE49-F238E27FC236}">
                <a16:creationId xmlns:a16="http://schemas.microsoft.com/office/drawing/2014/main" id="{5F16569E-3A09-4910-B518-5E8D02DA7AED}"/>
              </a:ext>
            </a:extLst>
          </p:cNvPr>
          <p:cNvSpPr txBox="1"/>
          <p:nvPr/>
        </p:nvSpPr>
        <p:spPr>
          <a:xfrm>
            <a:off x="1862519" y="2214948"/>
            <a:ext cx="1243289" cy="369332"/>
          </a:xfrm>
          <a:prstGeom prst="rect">
            <a:avLst/>
          </a:prstGeom>
          <a:noFill/>
        </p:spPr>
        <p:txBody>
          <a:bodyPr wrap="none" rtlCol="0">
            <a:spAutoFit/>
          </a:bodyPr>
          <a:lstStyle/>
          <a:p>
            <a:r>
              <a:rPr lang="en-IN" dirty="0"/>
              <a:t>Neo 6m V2</a:t>
            </a:r>
          </a:p>
        </p:txBody>
      </p:sp>
      <p:sp>
        <p:nvSpPr>
          <p:cNvPr id="12" name="Cloud 11">
            <a:extLst>
              <a:ext uri="{FF2B5EF4-FFF2-40B4-BE49-F238E27FC236}">
                <a16:creationId xmlns:a16="http://schemas.microsoft.com/office/drawing/2014/main" id="{74A1F802-9003-4E29-B7F9-686EC18EF782}"/>
              </a:ext>
            </a:extLst>
          </p:cNvPr>
          <p:cNvSpPr/>
          <p:nvPr/>
        </p:nvSpPr>
        <p:spPr>
          <a:xfrm>
            <a:off x="4301492" y="3040452"/>
            <a:ext cx="2082904" cy="1120901"/>
          </a:xfrm>
          <a:prstGeom prst="cloud">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ln w="0"/>
                <a:solidFill>
                  <a:schemeClr val="tx1"/>
                </a:solidFill>
              </a:rPr>
              <a:t>Firebase</a:t>
            </a:r>
          </a:p>
        </p:txBody>
      </p:sp>
      <p:sp>
        <p:nvSpPr>
          <p:cNvPr id="13" name="Arrow: Right 12">
            <a:extLst>
              <a:ext uri="{FF2B5EF4-FFF2-40B4-BE49-F238E27FC236}">
                <a16:creationId xmlns:a16="http://schemas.microsoft.com/office/drawing/2014/main" id="{BFEFA032-6EB7-4AED-B5D3-0E9BBF8FDD8C}"/>
              </a:ext>
            </a:extLst>
          </p:cNvPr>
          <p:cNvSpPr/>
          <p:nvPr/>
        </p:nvSpPr>
        <p:spPr>
          <a:xfrm rot="20688950">
            <a:off x="6455200" y="2739443"/>
            <a:ext cx="1142560" cy="60201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7153946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F92B-8810-4390-A49A-9435B32A0E81}"/>
              </a:ext>
            </a:extLst>
          </p:cNvPr>
          <p:cNvSpPr>
            <a:spLocks noGrp="1"/>
          </p:cNvSpPr>
          <p:nvPr>
            <p:ph type="title"/>
          </p:nvPr>
        </p:nvSpPr>
        <p:spPr/>
        <p:txBody>
          <a:bodyPr/>
          <a:lstStyle/>
          <a:p>
            <a:r>
              <a:rPr lang="en-IN" dirty="0"/>
              <a:t>Why we chose raspberry pi?</a:t>
            </a:r>
          </a:p>
        </p:txBody>
      </p:sp>
      <p:sp>
        <p:nvSpPr>
          <p:cNvPr id="3" name="Content Placeholder 2">
            <a:extLst>
              <a:ext uri="{FF2B5EF4-FFF2-40B4-BE49-F238E27FC236}">
                <a16:creationId xmlns:a16="http://schemas.microsoft.com/office/drawing/2014/main" id="{55CFA70D-4556-4EAE-B71A-9BC65197E1A5}"/>
              </a:ext>
            </a:extLst>
          </p:cNvPr>
          <p:cNvSpPr>
            <a:spLocks noGrp="1"/>
          </p:cNvSpPr>
          <p:nvPr>
            <p:ph idx="1"/>
          </p:nvPr>
        </p:nvSpPr>
        <p:spPr>
          <a:xfrm>
            <a:off x="1375146" y="1458950"/>
            <a:ext cx="10178322" cy="4743475"/>
          </a:xfrm>
        </p:spPr>
        <p:txBody>
          <a:bodyPr>
            <a:normAutofit fontScale="92500" lnSpcReduction="20000"/>
          </a:bodyPr>
          <a:lstStyle/>
          <a:p>
            <a:r>
              <a:rPr lang="en-IN" sz="2800" dirty="0"/>
              <a:t>As, Raspberry Pi supports Raspbian OS, it can run MULTIPLE PROGRAMS AT ONCE</a:t>
            </a:r>
          </a:p>
          <a:p>
            <a:r>
              <a:rPr lang="en-IN" sz="2800" dirty="0"/>
              <a:t>Whereas,  Arduino or </a:t>
            </a:r>
            <a:r>
              <a:rPr lang="en-IN" sz="2800" dirty="0" err="1"/>
              <a:t>Nodemcu</a:t>
            </a:r>
            <a:r>
              <a:rPr lang="en-IN" sz="2800" dirty="0"/>
              <a:t> can run only one program at a time – This would help us to connect to different databases at the same time, extend this project with more features and more college buses to come in the future!!!</a:t>
            </a:r>
          </a:p>
          <a:p>
            <a:r>
              <a:rPr lang="en-IN" sz="2800" dirty="0"/>
              <a:t>Raspberry Pi also can be easily connected to WIFI via built in facility &amp; also can be connected to USB Dongles for internet in college buses (with out any external hardware required)</a:t>
            </a:r>
          </a:p>
          <a:p>
            <a:r>
              <a:rPr lang="en-IN" sz="2800" dirty="0" err="1"/>
              <a:t>Nodemcu</a:t>
            </a:r>
            <a:r>
              <a:rPr lang="en-IN" sz="2800" dirty="0"/>
              <a:t> also doesn’t support USB Dongles for internet connections</a:t>
            </a:r>
          </a:p>
          <a:p>
            <a:r>
              <a:rPr lang="en-IN" sz="2800" dirty="0"/>
              <a:t>Easier to run python codes in Raspberry, has built in support like </a:t>
            </a:r>
            <a:r>
              <a:rPr lang="en-IN" sz="2800" dirty="0" err="1"/>
              <a:t>NodeRED</a:t>
            </a:r>
            <a:r>
              <a:rPr lang="en-IN" sz="2800" dirty="0"/>
              <a:t> (for flow based programming)</a:t>
            </a:r>
          </a:p>
          <a:p>
            <a:endParaRPr lang="en-IN" sz="2800" dirty="0"/>
          </a:p>
          <a:p>
            <a:endParaRPr lang="en-IN" sz="2800" dirty="0"/>
          </a:p>
          <a:p>
            <a:endParaRPr lang="en-IN" sz="2800" dirty="0">
              <a:highlight>
                <a:srgbClr val="FFFF00"/>
              </a:highlight>
            </a:endParaRPr>
          </a:p>
        </p:txBody>
      </p:sp>
      <p:sp>
        <p:nvSpPr>
          <p:cNvPr id="4" name="Slide Number Placeholder 3">
            <a:extLst>
              <a:ext uri="{FF2B5EF4-FFF2-40B4-BE49-F238E27FC236}">
                <a16:creationId xmlns:a16="http://schemas.microsoft.com/office/drawing/2014/main" id="{56B9C456-FC6E-4D64-99CF-AAFCF96F41A8}"/>
              </a:ext>
            </a:extLst>
          </p:cNvPr>
          <p:cNvSpPr>
            <a:spLocks noGrp="1"/>
          </p:cNvSpPr>
          <p:nvPr>
            <p:ph type="sldNum" sz="quarter" idx="12"/>
          </p:nvPr>
        </p:nvSpPr>
        <p:spPr/>
        <p:txBody>
          <a:bodyPr/>
          <a:lstStyle/>
          <a:p>
            <a:fld id="{0E405565-2238-423B-94E5-F7F2C53F0CF2}" type="slidenum">
              <a:rPr lang="en-IN" smtClean="0"/>
              <a:t>8</a:t>
            </a:fld>
            <a:endParaRPr lang="en-IN"/>
          </a:p>
        </p:txBody>
      </p:sp>
    </p:spTree>
    <p:extLst>
      <p:ext uri="{BB962C8B-B14F-4D97-AF65-F5344CB8AC3E}">
        <p14:creationId xmlns:p14="http://schemas.microsoft.com/office/powerpoint/2010/main" val="722366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2ED3-F2BE-4646-B4AB-99C6504341FC}"/>
              </a:ext>
            </a:extLst>
          </p:cNvPr>
          <p:cNvSpPr>
            <a:spLocks noGrp="1"/>
          </p:cNvSpPr>
          <p:nvPr>
            <p:ph type="title"/>
          </p:nvPr>
        </p:nvSpPr>
        <p:spPr/>
        <p:txBody>
          <a:bodyPr/>
          <a:lstStyle/>
          <a:p>
            <a:r>
              <a:rPr lang="en-IN" dirty="0"/>
              <a:t>Components &amp; Software Used:</a:t>
            </a:r>
          </a:p>
        </p:txBody>
      </p:sp>
      <p:sp>
        <p:nvSpPr>
          <p:cNvPr id="3" name="Content Placeholder 2">
            <a:extLst>
              <a:ext uri="{FF2B5EF4-FFF2-40B4-BE49-F238E27FC236}">
                <a16:creationId xmlns:a16="http://schemas.microsoft.com/office/drawing/2014/main" id="{53129547-4807-4EA5-889D-61E9A33AC4CA}"/>
              </a:ext>
            </a:extLst>
          </p:cNvPr>
          <p:cNvSpPr>
            <a:spLocks noGrp="1"/>
          </p:cNvSpPr>
          <p:nvPr>
            <p:ph idx="1"/>
          </p:nvPr>
        </p:nvSpPr>
        <p:spPr/>
        <p:txBody>
          <a:bodyPr>
            <a:normAutofit/>
          </a:bodyPr>
          <a:lstStyle/>
          <a:p>
            <a:r>
              <a:rPr lang="en-IN" sz="2400" dirty="0"/>
              <a:t>React Native for Android App --- React Native, so that can be extended to IOS too</a:t>
            </a:r>
          </a:p>
          <a:p>
            <a:r>
              <a:rPr lang="en-IN" sz="2400" dirty="0"/>
              <a:t>Firebase for Cloud --- easy, free cloud service by Google</a:t>
            </a:r>
          </a:p>
          <a:p>
            <a:r>
              <a:rPr lang="en-IN" sz="2400" dirty="0"/>
              <a:t>Raspberry Pi B3+ --- for scalability (adding more features in the future)</a:t>
            </a:r>
          </a:p>
          <a:p>
            <a:r>
              <a:rPr lang="en-IN" sz="2400" dirty="0"/>
              <a:t>GY-NEO6MV2 NEO-6M GPS module --- Ceramic Antenna, EEPROM, etc</a:t>
            </a:r>
          </a:p>
          <a:p>
            <a:r>
              <a:rPr lang="en-IN" sz="2400" dirty="0"/>
              <a:t>Power Bank + Power from College Bus --- for continuous power supply</a:t>
            </a:r>
          </a:p>
          <a:p>
            <a:r>
              <a:rPr lang="en-IN" sz="2400" dirty="0"/>
              <a:t>Python Code for Raspberry Pi</a:t>
            </a:r>
          </a:p>
          <a:p>
            <a:endParaRPr lang="en-IN" sz="2400" dirty="0"/>
          </a:p>
          <a:p>
            <a:endParaRPr lang="en-IN" sz="2400" dirty="0"/>
          </a:p>
        </p:txBody>
      </p:sp>
      <p:sp>
        <p:nvSpPr>
          <p:cNvPr id="4" name="Slide Number Placeholder 3">
            <a:extLst>
              <a:ext uri="{FF2B5EF4-FFF2-40B4-BE49-F238E27FC236}">
                <a16:creationId xmlns:a16="http://schemas.microsoft.com/office/drawing/2014/main" id="{BA9A9778-02D1-402B-8BEB-4453E143BA77}"/>
              </a:ext>
            </a:extLst>
          </p:cNvPr>
          <p:cNvSpPr>
            <a:spLocks noGrp="1"/>
          </p:cNvSpPr>
          <p:nvPr>
            <p:ph type="sldNum" sz="quarter" idx="12"/>
          </p:nvPr>
        </p:nvSpPr>
        <p:spPr/>
        <p:txBody>
          <a:bodyPr/>
          <a:lstStyle/>
          <a:p>
            <a:fld id="{0E405565-2238-423B-94E5-F7F2C53F0CF2}" type="slidenum">
              <a:rPr lang="en-IN" smtClean="0"/>
              <a:t>9</a:t>
            </a:fld>
            <a:endParaRPr lang="en-IN"/>
          </a:p>
        </p:txBody>
      </p:sp>
    </p:spTree>
    <p:extLst>
      <p:ext uri="{BB962C8B-B14F-4D97-AF65-F5344CB8AC3E}">
        <p14:creationId xmlns:p14="http://schemas.microsoft.com/office/powerpoint/2010/main" val="118765449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2554</Words>
  <Application>Microsoft Office PowerPoint</Application>
  <PresentationFormat>Widescreen</PresentationFormat>
  <Paragraphs>248</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Gill Sans MT</vt:lpstr>
      <vt:lpstr>Impact</vt:lpstr>
      <vt:lpstr>Roboto</vt:lpstr>
      <vt:lpstr>Wingdings</vt:lpstr>
      <vt:lpstr>Badge</vt:lpstr>
      <vt:lpstr>Live Bus Tracking and Intelligence in Estimation of Stop Arrival Times</vt:lpstr>
      <vt:lpstr>Abstract:</vt:lpstr>
      <vt:lpstr>Motivation:</vt:lpstr>
      <vt:lpstr>Domain knowledge:</vt:lpstr>
      <vt:lpstr>Existing System</vt:lpstr>
      <vt:lpstr>Proposed System</vt:lpstr>
      <vt:lpstr>ARCHITECTURE DIAGRAM:</vt:lpstr>
      <vt:lpstr>Why we chose raspberry pi?</vt:lpstr>
      <vt:lpstr>Components &amp; Software Used:</vt:lpstr>
      <vt:lpstr>7 Layers used in this project:</vt:lpstr>
      <vt:lpstr>7 Layers used in this project cont:</vt:lpstr>
      <vt:lpstr>Hardware Interfacing</vt:lpstr>
      <vt:lpstr>Hardware Interfacing – GPS Module</vt:lpstr>
      <vt:lpstr>Hardware Interfacing – GPS Module</vt:lpstr>
      <vt:lpstr>How GPS Module Works</vt:lpstr>
      <vt:lpstr>How GPS Module Works</vt:lpstr>
      <vt:lpstr>How GPS Module Works</vt:lpstr>
      <vt:lpstr>Specifications of NEO-6m-v2 GPS Module:</vt:lpstr>
      <vt:lpstr>Hardware Codes:</vt:lpstr>
      <vt:lpstr>Hardware Codes:</vt:lpstr>
      <vt:lpstr>Hardware Codes:</vt:lpstr>
      <vt:lpstr>Hardware Photos:</vt:lpstr>
      <vt:lpstr>FIREBASE - CLOUD</vt:lpstr>
      <vt:lpstr>Software Codes:</vt:lpstr>
      <vt:lpstr>VEHICLE TRACKING AND MONITORING SYSTEM TO ENHANCE THE SAFETY AND SECURITY DRIVING USING IoT:</vt:lpstr>
      <vt:lpstr>VEHICLE TRACKING AND MONITORING SYSTEM TO ENHANCE THE SAFETY AND SECURITY DRIVING USING IoT:</vt:lpstr>
      <vt:lpstr>An Android-based IoT System for Vehicle Monitoring and Diagnostic:</vt:lpstr>
      <vt:lpstr>An Android-based IoT System for Vehicle Monitoring and Diagnostic:</vt:lpstr>
      <vt:lpstr>Energy-Efficient Location Tracking with Smartphones for IoT </vt:lpstr>
      <vt:lpstr>Energy-Efficient Location Tracking with Smartphones for IoT </vt:lpstr>
      <vt:lpstr>IOT Based Vehicle Monitoring System</vt:lpstr>
      <vt:lpstr>IOT Based Vehicle Monitoring System</vt:lpstr>
      <vt:lpstr>Near Real-time tracking of IoT devices</vt:lpstr>
      <vt:lpstr>The system architecture of the proposed system, SoSpR internal structure, message info</vt:lpstr>
      <vt:lpstr>IOT based Vehicle Tracking &amp; Vehicular Emergency System- A Case Study and Review Patole Gitanjali et. al</vt:lpstr>
      <vt:lpstr>Traffic Unit</vt:lpstr>
      <vt:lpstr>LoRaWAN end-node GPS tracker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Denoising using deep neural network</dc:title>
  <dc:creator>sanathan narayanan</dc:creator>
  <cp:lastModifiedBy>sanathan narayanan</cp:lastModifiedBy>
  <cp:revision>58</cp:revision>
  <dcterms:created xsi:type="dcterms:W3CDTF">2019-07-25T16:50:17Z</dcterms:created>
  <dcterms:modified xsi:type="dcterms:W3CDTF">2020-03-03T03:39:46Z</dcterms:modified>
</cp:coreProperties>
</file>